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6"/>
  </p:notesMasterIdLst>
  <p:sldIdLst>
    <p:sldId id="262" r:id="rId2"/>
    <p:sldId id="267" r:id="rId3"/>
    <p:sldId id="399" r:id="rId4"/>
    <p:sldId id="400" r:id="rId5"/>
    <p:sldId id="401" r:id="rId6"/>
    <p:sldId id="402" r:id="rId7"/>
    <p:sldId id="403" r:id="rId8"/>
    <p:sldId id="275" r:id="rId9"/>
    <p:sldId id="331" r:id="rId10"/>
    <p:sldId id="332" r:id="rId11"/>
    <p:sldId id="423" r:id="rId12"/>
    <p:sldId id="390" r:id="rId13"/>
    <p:sldId id="406" r:id="rId14"/>
    <p:sldId id="407" r:id="rId15"/>
    <p:sldId id="408" r:id="rId16"/>
    <p:sldId id="391" r:id="rId17"/>
    <p:sldId id="410" r:id="rId18"/>
    <p:sldId id="409" r:id="rId19"/>
    <p:sldId id="392" r:id="rId20"/>
    <p:sldId id="412" r:id="rId21"/>
    <p:sldId id="413" r:id="rId22"/>
    <p:sldId id="414" r:id="rId23"/>
    <p:sldId id="393" r:id="rId24"/>
    <p:sldId id="338" r:id="rId25"/>
    <p:sldId id="394" r:id="rId26"/>
    <p:sldId id="415" r:id="rId27"/>
    <p:sldId id="395" r:id="rId28"/>
    <p:sldId id="417" r:id="rId29"/>
    <p:sldId id="418" r:id="rId30"/>
    <p:sldId id="419" r:id="rId31"/>
    <p:sldId id="396" r:id="rId32"/>
    <p:sldId id="421" r:id="rId33"/>
    <p:sldId id="422" r:id="rId34"/>
    <p:sldId id="346" r:id="rId35"/>
    <p:sldId id="351" r:id="rId36"/>
    <p:sldId id="360" r:id="rId37"/>
    <p:sldId id="424" r:id="rId38"/>
    <p:sldId id="302" r:id="rId39"/>
    <p:sldId id="385" r:id="rId40"/>
    <p:sldId id="398" r:id="rId41"/>
    <p:sldId id="299" r:id="rId42"/>
    <p:sldId id="285" r:id="rId43"/>
    <p:sldId id="386" r:id="rId44"/>
    <p:sldId id="28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D4FF"/>
    <a:srgbClr val="F468CF"/>
    <a:srgbClr val="FFD961"/>
    <a:srgbClr val="F682D8"/>
    <a:srgbClr val="FFFF99"/>
    <a:srgbClr val="6BABAA"/>
    <a:srgbClr val="B76D2E"/>
    <a:srgbClr val="F357CA"/>
    <a:srgbClr val="C89800"/>
    <a:srgbClr val="250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68" d="100"/>
          <a:sy n="68" d="100"/>
        </p:scale>
        <p:origin x="6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A42ED-69FE-4B38-9BBC-08DEE8D755DE}" type="datetimeFigureOut">
              <a:rPr lang="en-US" smtClean="0"/>
              <a:t>6/27/2019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09D428-DF64-425E-9E23-4718C7E9B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03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FA58A-3959-43F7-8528-5AD251BBCF60}"/>
              </a:ext>
            </a:extLst>
          </p:cNvPr>
          <p:cNvSpPr/>
          <p:nvPr userDrawn="1"/>
        </p:nvSpPr>
        <p:spPr>
          <a:xfrm>
            <a:off x="3048000" y="4018622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rgbClr val="5BD4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Seth Claudepierre</a:t>
            </a:r>
          </a:p>
          <a:p>
            <a:pPr algn="ctr"/>
            <a:r>
              <a:rPr lang="en-US" sz="2800" dirty="0">
                <a:solidFill>
                  <a:srgbClr val="5BD4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UCLA | The Aerospace Corporation</a:t>
            </a:r>
          </a:p>
          <a:p>
            <a:pPr algn="ctr"/>
            <a:endParaRPr lang="en-US" sz="2800" dirty="0">
              <a:solidFill>
                <a:srgbClr val="5BD4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800" dirty="0">
                <a:solidFill>
                  <a:srgbClr val="F468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GEM Workshop</a:t>
            </a:r>
          </a:p>
          <a:p>
            <a:pPr algn="ctr"/>
            <a:r>
              <a:rPr lang="en-US" sz="2800" dirty="0">
                <a:solidFill>
                  <a:srgbClr val="F468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 June 25</a:t>
            </a:r>
          </a:p>
        </p:txBody>
      </p:sp>
    </p:spTree>
    <p:extLst>
      <p:ext uri="{BB962C8B-B14F-4D97-AF65-F5344CB8AC3E}">
        <p14:creationId xmlns:p14="http://schemas.microsoft.com/office/powerpoint/2010/main" val="1422418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69566" y="6491099"/>
            <a:ext cx="622434" cy="365125"/>
          </a:xfrm>
          <a:prstGeom prst="rect">
            <a:avLst/>
          </a:prstGeom>
        </p:spPr>
        <p:txBody>
          <a:bodyPr/>
          <a:lstStyle/>
          <a:p>
            <a:fld id="{FA1A4E40-0DBD-4B93-82D1-C936EFCC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69566" y="6491099"/>
            <a:ext cx="622434" cy="365125"/>
          </a:xfrm>
          <a:prstGeom prst="rect">
            <a:avLst/>
          </a:prstGeom>
        </p:spPr>
        <p:txBody>
          <a:bodyPr/>
          <a:lstStyle/>
          <a:p>
            <a:fld id="{FA1A4E40-0DBD-4B93-82D1-C936EFCC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7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563" y="182245"/>
            <a:ext cx="11530262" cy="6262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563" y="1164657"/>
            <a:ext cx="5716603" cy="501230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B62C9A-ECB9-4488-8F5B-DA3C4F2F99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77" y="6335954"/>
            <a:ext cx="12214577" cy="5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7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095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69566" y="6491099"/>
            <a:ext cx="622434" cy="365125"/>
          </a:xfrm>
          <a:prstGeom prst="rect">
            <a:avLst/>
          </a:prstGeom>
        </p:spPr>
        <p:txBody>
          <a:bodyPr/>
          <a:lstStyle/>
          <a:p>
            <a:fld id="{FA1A4E40-0DBD-4B93-82D1-C936EFCC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2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569566" y="6491099"/>
            <a:ext cx="622434" cy="365125"/>
          </a:xfrm>
          <a:prstGeom prst="rect">
            <a:avLst/>
          </a:prstGeom>
        </p:spPr>
        <p:txBody>
          <a:bodyPr/>
          <a:lstStyle/>
          <a:p>
            <a:fld id="{FA1A4E40-0DBD-4B93-82D1-C936EFCC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6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69566" y="6491099"/>
            <a:ext cx="622434" cy="365125"/>
          </a:xfrm>
          <a:prstGeom prst="rect">
            <a:avLst/>
          </a:prstGeom>
        </p:spPr>
        <p:txBody>
          <a:bodyPr/>
          <a:lstStyle/>
          <a:p>
            <a:fld id="{FA1A4E40-0DBD-4B93-82D1-C936EFCC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7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9566" y="6491099"/>
            <a:ext cx="622434" cy="365125"/>
          </a:xfrm>
          <a:prstGeom prst="rect">
            <a:avLst/>
          </a:prstGeom>
        </p:spPr>
        <p:txBody>
          <a:bodyPr/>
          <a:lstStyle/>
          <a:p>
            <a:fld id="{FA1A4E40-0DBD-4B93-82D1-C936EFCC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2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69566" y="6491099"/>
            <a:ext cx="622434" cy="365125"/>
          </a:xfrm>
          <a:prstGeom prst="rect">
            <a:avLst/>
          </a:prstGeom>
        </p:spPr>
        <p:txBody>
          <a:bodyPr/>
          <a:lstStyle/>
          <a:p>
            <a:fld id="{FA1A4E40-0DBD-4B93-82D1-C936EFCC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41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69566" y="6491099"/>
            <a:ext cx="622434" cy="365125"/>
          </a:xfrm>
          <a:prstGeom prst="rect">
            <a:avLst/>
          </a:prstGeom>
        </p:spPr>
        <p:txBody>
          <a:bodyPr/>
          <a:lstStyle/>
          <a:p>
            <a:fld id="{FA1A4E40-0DBD-4B93-82D1-C936EFCCF6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9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1100"/>
            <a:ext cx="12192000" cy="365125"/>
          </a:xfrm>
          <a:prstGeom prst="rect">
            <a:avLst/>
          </a:prstGeom>
          <a:blipFill>
            <a:blip r:embed="rId13">
              <a:alphaModFix amt="99000"/>
            </a:blip>
            <a:stretch>
              <a:fillRect/>
            </a:stretch>
          </a:blip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3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C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i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i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gupubs.onlinelibrary.wiley.com/doi/full/10.1029/2018JA026066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f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phy6.org/MagCON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D8D037-62EC-4CC6-9BCE-34ED01B3D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128" y="1122363"/>
            <a:ext cx="9378892" cy="2387600"/>
          </a:xfrm>
        </p:spPr>
        <p:txBody>
          <a:bodyPr>
            <a:normAutofit/>
          </a:bodyPr>
          <a:lstStyle/>
          <a:p>
            <a:r>
              <a:rPr lang="en-US" dirty="0"/>
              <a:t>Open Questions in Radiation Belt Research</a:t>
            </a:r>
          </a:p>
        </p:txBody>
      </p:sp>
    </p:spTree>
    <p:extLst>
      <p:ext uri="{BB962C8B-B14F-4D97-AF65-F5344CB8AC3E}">
        <p14:creationId xmlns:p14="http://schemas.microsoft.com/office/powerpoint/2010/main" val="3958544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5"/>
            <a:ext cx="7680611" cy="569334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enhancements, what is the </a:t>
            </a:r>
            <a:r>
              <a:rPr lang="en-US" dirty="0">
                <a:solidFill>
                  <a:srgbClr val="F468CF"/>
                </a:solidFill>
              </a:rPr>
              <a:t>relative importance </a:t>
            </a:r>
            <a:r>
              <a:rPr lang="en-US" dirty="0"/>
              <a:t>of local acceleration (e.g., via chorus waves) vs radial transport (e.g., via ULF waves)? </a:t>
            </a:r>
          </a:p>
          <a:p>
            <a:endParaRPr lang="en-US" dirty="0"/>
          </a:p>
          <a:p>
            <a:r>
              <a:rPr lang="en-US" dirty="0"/>
              <a:t>The verdict is still out and the community remains </a:t>
            </a:r>
            <a:r>
              <a:rPr lang="en-US" dirty="0">
                <a:solidFill>
                  <a:srgbClr val="92D050"/>
                </a:solidFill>
              </a:rPr>
              <a:t>sharply divided</a:t>
            </a:r>
          </a:p>
          <a:p>
            <a:pPr lvl="1"/>
            <a:r>
              <a:rPr lang="en-US" dirty="0"/>
              <a:t>Some favor ULF-enhanced radial transport (only) </a:t>
            </a:r>
          </a:p>
          <a:p>
            <a:pPr lvl="1"/>
            <a:r>
              <a:rPr lang="en-US" dirty="0"/>
              <a:t>Some favor local heating via chorus waves (only)</a:t>
            </a:r>
          </a:p>
          <a:p>
            <a:pPr lvl="1"/>
            <a:r>
              <a:rPr lang="en-US" dirty="0"/>
              <a:t>Some favor an interplay between the two, with the relative importance different in each case</a:t>
            </a:r>
          </a:p>
          <a:p>
            <a:pPr lvl="1"/>
            <a:endParaRPr lang="en-US" dirty="0"/>
          </a:p>
          <a:p>
            <a:r>
              <a:rPr lang="en-US" dirty="0"/>
              <a:t>There is no doubt a growing peak in phase space density </a:t>
            </a:r>
            <a:r>
              <a:rPr lang="en-US" dirty="0">
                <a:solidFill>
                  <a:srgbClr val="00B0F0"/>
                </a:solidFill>
              </a:rPr>
              <a:t>is observed </a:t>
            </a:r>
            <a:r>
              <a:rPr lang="en-US" dirty="0"/>
              <a:t>in some/many instances, which requires local acceleration </a:t>
            </a:r>
          </a:p>
          <a:p>
            <a:endParaRPr lang="en-US" dirty="0"/>
          </a:p>
          <a:p>
            <a:r>
              <a:rPr lang="en-US" dirty="0"/>
              <a:t>But often radial transport appears to </a:t>
            </a:r>
            <a:r>
              <a:rPr lang="en-US" dirty="0">
                <a:solidFill>
                  <a:srgbClr val="FFC000"/>
                </a:solidFill>
              </a:rPr>
              <a:t>dominate the overall change </a:t>
            </a:r>
            <a:r>
              <a:rPr lang="en-US" dirty="0"/>
              <a:t>in magnitude in many cases </a:t>
            </a:r>
          </a:p>
          <a:p>
            <a:endParaRPr lang="en-US" sz="3200" dirty="0"/>
          </a:p>
          <a:p>
            <a:r>
              <a:rPr lang="en-US" dirty="0"/>
              <a:t>There are also a </a:t>
            </a:r>
            <a:r>
              <a:rPr lang="en-US" dirty="0">
                <a:solidFill>
                  <a:srgbClr val="FF0000"/>
                </a:solidFill>
              </a:rPr>
              <a:t>number of questions </a:t>
            </a:r>
            <a:r>
              <a:rPr lang="en-US" dirty="0"/>
              <a:t>related to PSD peaks that must be clarified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5AB4079-8513-4666-A287-08DD250DA79F}"/>
              </a:ext>
            </a:extLst>
          </p:cNvPr>
          <p:cNvSpPr txBox="1">
            <a:spLocks/>
          </p:cNvSpPr>
          <p:nvPr/>
        </p:nvSpPr>
        <p:spPr>
          <a:xfrm>
            <a:off x="8596912" y="4576423"/>
            <a:ext cx="779091" cy="1762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i="1" dirty="0">
                <a:latin typeface="+mn-lt"/>
              </a:rPr>
              <a:t>Li Z.+ [2017]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EA3E12-EBDC-4060-970C-8A82E9E67FC1}"/>
              </a:ext>
            </a:extLst>
          </p:cNvPr>
          <p:cNvSpPr/>
          <p:nvPr/>
        </p:nvSpPr>
        <p:spPr>
          <a:xfrm>
            <a:off x="-1" y="5108769"/>
            <a:ext cx="8145711" cy="1150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B3E31-A621-4BD1-9384-6F94DEBF6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77" y="3241443"/>
            <a:ext cx="3278020" cy="35738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FA1F5F-DA99-4004-9C95-45FD8BA5E28A}"/>
              </a:ext>
            </a:extLst>
          </p:cNvPr>
          <p:cNvGrpSpPr/>
          <p:nvPr/>
        </p:nvGrpSpPr>
        <p:grpSpPr>
          <a:xfrm>
            <a:off x="8430882" y="1014030"/>
            <a:ext cx="3200402" cy="2157526"/>
            <a:chOff x="8480577" y="1014030"/>
            <a:chExt cx="3200402" cy="21575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6119BC-5DDA-4FBC-A8F0-993D1F068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436" y="1014030"/>
              <a:ext cx="3148543" cy="2157526"/>
            </a:xfrm>
            <a:prstGeom prst="rect">
              <a:avLst/>
            </a:prstGeom>
          </p:spPr>
        </p:pic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C369C4B9-AE9A-4F7B-8172-ADE2D2BA9B5C}"/>
                </a:ext>
              </a:extLst>
            </p:cNvPr>
            <p:cNvSpPr txBox="1">
              <a:spLocks/>
            </p:cNvSpPr>
            <p:nvPr/>
          </p:nvSpPr>
          <p:spPr>
            <a:xfrm>
              <a:off x="8480577" y="2987295"/>
              <a:ext cx="1389066" cy="18426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/>
                <a:t>Reeves+ [2013]</a:t>
              </a:r>
            </a:p>
          </p:txBody>
        </p:sp>
      </p:grp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24B4364-6499-4BEB-9D76-216E4003A7A9}"/>
              </a:ext>
            </a:extLst>
          </p:cNvPr>
          <p:cNvSpPr txBox="1">
            <a:spLocks/>
          </p:cNvSpPr>
          <p:nvPr/>
        </p:nvSpPr>
        <p:spPr>
          <a:xfrm>
            <a:off x="8531597" y="6596063"/>
            <a:ext cx="779091" cy="1762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i="1" dirty="0"/>
              <a:t>Mann+ [2016]</a:t>
            </a:r>
          </a:p>
        </p:txBody>
      </p:sp>
    </p:spTree>
    <p:extLst>
      <p:ext uri="{BB962C8B-B14F-4D97-AF65-F5344CB8AC3E}">
        <p14:creationId xmlns:p14="http://schemas.microsoft.com/office/powerpoint/2010/main" val="2084298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5"/>
            <a:ext cx="7680611" cy="569334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enhancements, what is the </a:t>
            </a:r>
            <a:r>
              <a:rPr lang="en-US" dirty="0">
                <a:solidFill>
                  <a:srgbClr val="F468CF"/>
                </a:solidFill>
              </a:rPr>
              <a:t>relative importance </a:t>
            </a:r>
            <a:r>
              <a:rPr lang="en-US" dirty="0"/>
              <a:t>of local acceleration (e.g., via chorus waves) vs radial transport (e.g., via ULF waves)? </a:t>
            </a:r>
          </a:p>
          <a:p>
            <a:endParaRPr lang="en-US" dirty="0"/>
          </a:p>
          <a:p>
            <a:r>
              <a:rPr lang="en-US" dirty="0"/>
              <a:t>The verdict is still out and the community remains </a:t>
            </a:r>
            <a:r>
              <a:rPr lang="en-US" dirty="0">
                <a:solidFill>
                  <a:srgbClr val="92D050"/>
                </a:solidFill>
              </a:rPr>
              <a:t>sharply divided</a:t>
            </a:r>
          </a:p>
          <a:p>
            <a:pPr lvl="1"/>
            <a:r>
              <a:rPr lang="en-US" dirty="0"/>
              <a:t>Some favor ULF-enhanced radial transport (only) </a:t>
            </a:r>
          </a:p>
          <a:p>
            <a:pPr lvl="1"/>
            <a:r>
              <a:rPr lang="en-US" dirty="0"/>
              <a:t>Some favor local heating via chorus waves (only)</a:t>
            </a:r>
          </a:p>
          <a:p>
            <a:pPr lvl="1"/>
            <a:r>
              <a:rPr lang="en-US" dirty="0"/>
              <a:t>Some favor an interplay between the two, with the relative importance different in each case</a:t>
            </a:r>
          </a:p>
          <a:p>
            <a:pPr lvl="1"/>
            <a:endParaRPr lang="en-US" dirty="0"/>
          </a:p>
          <a:p>
            <a:r>
              <a:rPr lang="en-US" dirty="0"/>
              <a:t>There is no doubt a growing peak in phase space density </a:t>
            </a:r>
            <a:r>
              <a:rPr lang="en-US" dirty="0">
                <a:solidFill>
                  <a:srgbClr val="00B0F0"/>
                </a:solidFill>
              </a:rPr>
              <a:t>is observed </a:t>
            </a:r>
            <a:r>
              <a:rPr lang="en-US" dirty="0"/>
              <a:t>in some/many instances, which requires local acceleration </a:t>
            </a:r>
          </a:p>
          <a:p>
            <a:endParaRPr lang="en-US" dirty="0"/>
          </a:p>
          <a:p>
            <a:r>
              <a:rPr lang="en-US" dirty="0"/>
              <a:t>But often radial transport appears to </a:t>
            </a:r>
            <a:r>
              <a:rPr lang="en-US" dirty="0">
                <a:solidFill>
                  <a:srgbClr val="FFC000"/>
                </a:solidFill>
              </a:rPr>
              <a:t>dominate the overall change </a:t>
            </a:r>
            <a:r>
              <a:rPr lang="en-US" dirty="0"/>
              <a:t>in magnitude in many cases </a:t>
            </a:r>
          </a:p>
          <a:p>
            <a:endParaRPr lang="en-US" sz="3200" dirty="0"/>
          </a:p>
          <a:p>
            <a:r>
              <a:rPr lang="en-US" dirty="0"/>
              <a:t>There are also a </a:t>
            </a:r>
            <a:r>
              <a:rPr lang="en-US" dirty="0">
                <a:solidFill>
                  <a:srgbClr val="FF0000"/>
                </a:solidFill>
              </a:rPr>
              <a:t>number of questions </a:t>
            </a:r>
            <a:r>
              <a:rPr lang="en-US" dirty="0"/>
              <a:t>related to PSD peaks that must be clarified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5AB4079-8513-4666-A287-08DD250DA79F}"/>
              </a:ext>
            </a:extLst>
          </p:cNvPr>
          <p:cNvSpPr txBox="1">
            <a:spLocks/>
          </p:cNvSpPr>
          <p:nvPr/>
        </p:nvSpPr>
        <p:spPr>
          <a:xfrm>
            <a:off x="8596912" y="4576423"/>
            <a:ext cx="779091" cy="1762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i="1" dirty="0">
                <a:latin typeface="+mn-lt"/>
              </a:rPr>
              <a:t>Li Z.+ [2017]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B3E31-A621-4BD1-9384-6F94DEBF6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77" y="3241443"/>
            <a:ext cx="3278020" cy="357388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FA1F5F-DA99-4004-9C95-45FD8BA5E28A}"/>
              </a:ext>
            </a:extLst>
          </p:cNvPr>
          <p:cNvGrpSpPr/>
          <p:nvPr/>
        </p:nvGrpSpPr>
        <p:grpSpPr>
          <a:xfrm>
            <a:off x="8430882" y="1014030"/>
            <a:ext cx="3200402" cy="2157526"/>
            <a:chOff x="8480577" y="1014030"/>
            <a:chExt cx="3200402" cy="21575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6119BC-5DDA-4FBC-A8F0-993D1F068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436" y="1014030"/>
              <a:ext cx="3148543" cy="2157526"/>
            </a:xfrm>
            <a:prstGeom prst="rect">
              <a:avLst/>
            </a:prstGeom>
          </p:spPr>
        </p:pic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C369C4B9-AE9A-4F7B-8172-ADE2D2BA9B5C}"/>
                </a:ext>
              </a:extLst>
            </p:cNvPr>
            <p:cNvSpPr txBox="1">
              <a:spLocks/>
            </p:cNvSpPr>
            <p:nvPr/>
          </p:nvSpPr>
          <p:spPr>
            <a:xfrm>
              <a:off x="8480577" y="2987295"/>
              <a:ext cx="1389066" cy="18426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/>
                <a:t>Reeves+ [2013]</a:t>
              </a:r>
            </a:p>
          </p:txBody>
        </p:sp>
      </p:grp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24B4364-6499-4BEB-9D76-216E4003A7A9}"/>
              </a:ext>
            </a:extLst>
          </p:cNvPr>
          <p:cNvSpPr txBox="1">
            <a:spLocks/>
          </p:cNvSpPr>
          <p:nvPr/>
        </p:nvSpPr>
        <p:spPr>
          <a:xfrm>
            <a:off x="8531597" y="6596063"/>
            <a:ext cx="779091" cy="1762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i="1" dirty="0"/>
              <a:t>Mann+ [2016]</a:t>
            </a:r>
          </a:p>
        </p:txBody>
      </p:sp>
    </p:spTree>
    <p:extLst>
      <p:ext uri="{BB962C8B-B14F-4D97-AF65-F5344CB8AC3E}">
        <p14:creationId xmlns:p14="http://schemas.microsoft.com/office/powerpoint/2010/main" val="334279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409756"/>
            <a:ext cx="6093619" cy="543410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Conduct more </a:t>
            </a:r>
            <a:r>
              <a:rPr lang="en-US" dirty="0">
                <a:solidFill>
                  <a:srgbClr val="92D050"/>
                </a:solidFill>
              </a:rPr>
              <a:t>synthesis modeling </a:t>
            </a:r>
            <a:r>
              <a:rPr lang="en-US" dirty="0"/>
              <a:t>that properly accounts for the effects of both chorus and ULF </a:t>
            </a:r>
          </a:p>
          <a:p>
            <a:endParaRPr lang="en-US" dirty="0"/>
          </a:p>
          <a:p>
            <a:r>
              <a:rPr lang="en-US" dirty="0"/>
              <a:t>Conduct more multipoint studies to develop a better understanding of the </a:t>
            </a:r>
            <a:r>
              <a:rPr lang="en-US" dirty="0">
                <a:solidFill>
                  <a:srgbClr val="FFC000"/>
                </a:solidFill>
              </a:rPr>
              <a:t>spatial extents of different waves </a:t>
            </a:r>
            <a:r>
              <a:rPr lang="en-US" dirty="0"/>
              <a:t>during individual events.  </a:t>
            </a:r>
          </a:p>
          <a:p>
            <a:pPr lvl="1"/>
            <a:r>
              <a:rPr lang="en-US" dirty="0"/>
              <a:t>What range of activity levels and extents do different wave modes show from event to event?</a:t>
            </a:r>
          </a:p>
          <a:p>
            <a:pPr lvl="1"/>
            <a:endParaRPr lang="en-US" dirty="0"/>
          </a:p>
          <a:p>
            <a:r>
              <a:rPr lang="en-US" dirty="0"/>
              <a:t>Can ULF and chorus effects be </a:t>
            </a:r>
            <a:r>
              <a:rPr lang="en-US" dirty="0">
                <a:solidFill>
                  <a:srgbClr val="00B0F0"/>
                </a:solidFill>
              </a:rPr>
              <a:t>separated</a:t>
            </a:r>
            <a:r>
              <a:rPr lang="en-US" dirty="0"/>
              <a:t> in observations? </a:t>
            </a:r>
          </a:p>
          <a:p>
            <a:pPr lvl="1"/>
            <a:r>
              <a:rPr lang="en-US" dirty="0"/>
              <a:t>Do they always occur together? </a:t>
            </a:r>
          </a:p>
          <a:p>
            <a:pPr lvl="1"/>
            <a:r>
              <a:rPr lang="en-US" dirty="0"/>
              <a:t>How is the usual proxy of chorus waves influenced by ULF wave activity (e.g., </a:t>
            </a:r>
            <a:r>
              <a:rPr lang="en-US" dirty="0" err="1"/>
              <a:t>Dimitrakoudis</a:t>
            </a:r>
            <a:r>
              <a:rPr lang="en-US" dirty="0"/>
              <a:t> and Mann, [2019])? </a:t>
            </a:r>
          </a:p>
          <a:p>
            <a:pPr lvl="1"/>
            <a:endParaRPr lang="en-US" dirty="0"/>
          </a:p>
          <a:p>
            <a:r>
              <a:rPr lang="en-US" dirty="0"/>
              <a:t>What is the role of </a:t>
            </a:r>
            <a:r>
              <a:rPr lang="en-US" dirty="0">
                <a:solidFill>
                  <a:srgbClr val="F468CF"/>
                </a:solidFill>
              </a:rPr>
              <a:t>seed/source electrons </a:t>
            </a:r>
            <a:r>
              <a:rPr lang="en-US" dirty="0"/>
              <a:t>from </a:t>
            </a:r>
            <a:r>
              <a:rPr lang="en-US" dirty="0" err="1">
                <a:solidFill>
                  <a:srgbClr val="F468CF"/>
                </a:solidFill>
              </a:rPr>
              <a:t>substorm</a:t>
            </a:r>
            <a:r>
              <a:rPr lang="en-US" dirty="0">
                <a:solidFill>
                  <a:srgbClr val="F468CF"/>
                </a:solidFill>
              </a:rPr>
              <a:t> injections and enhanced convection</a:t>
            </a:r>
            <a:r>
              <a:rPr lang="en-US" dirty="0"/>
              <a:t> in the formation and variability of the outer belt? </a:t>
            </a:r>
          </a:p>
          <a:p>
            <a:pPr lvl="1"/>
            <a:r>
              <a:rPr lang="en-US" dirty="0"/>
              <a:t>What fraction of these electrons are </a:t>
            </a:r>
            <a:r>
              <a:rPr lang="en-US" dirty="0" err="1"/>
              <a:t>convected</a:t>
            </a:r>
            <a:r>
              <a:rPr lang="en-US" dirty="0"/>
              <a:t> inward vs locally accelerated? Inductive electric fields? Some other mechanism? </a:t>
            </a:r>
          </a:p>
          <a:p>
            <a:pPr lvl="1"/>
            <a:r>
              <a:rPr lang="en-US" dirty="0"/>
              <a:t>Are seed and source electrons injected simultaneously?   </a:t>
            </a:r>
            <a:endParaRPr lang="en-US" dirty="0">
              <a:solidFill>
                <a:srgbClr val="F468CF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988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do we disentangle the relative roles of chorus and ULF in enhancements?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D79E1B-2C66-4591-A82E-CBD231DC2A51}"/>
              </a:ext>
            </a:extLst>
          </p:cNvPr>
          <p:cNvGrpSpPr/>
          <p:nvPr/>
        </p:nvGrpSpPr>
        <p:grpSpPr>
          <a:xfrm>
            <a:off x="6659218" y="1119391"/>
            <a:ext cx="5488265" cy="4928981"/>
            <a:chOff x="6659218" y="1119391"/>
            <a:chExt cx="5488265" cy="4928981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94D296AE-9DF8-4EA4-8402-C84C05E24756}"/>
                </a:ext>
              </a:extLst>
            </p:cNvPr>
            <p:cNvSpPr txBox="1">
              <a:spLocks/>
            </p:cNvSpPr>
            <p:nvPr/>
          </p:nvSpPr>
          <p:spPr>
            <a:xfrm>
              <a:off x="11010233" y="5878555"/>
              <a:ext cx="870550" cy="16981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>
                  <a:solidFill>
                    <a:schemeClr val="bg1"/>
                  </a:solidFill>
                </a:rPr>
                <a:t>Ma+ [2018]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EDA73A-6DE5-47D6-8AE2-D494B9F6CF23}"/>
                </a:ext>
              </a:extLst>
            </p:cNvPr>
            <p:cNvGrpSpPr/>
            <p:nvPr/>
          </p:nvGrpSpPr>
          <p:grpSpPr>
            <a:xfrm>
              <a:off x="6659218" y="1119391"/>
              <a:ext cx="5488265" cy="4759164"/>
              <a:chOff x="6659218" y="1119391"/>
              <a:chExt cx="5488265" cy="475916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3539CE6-B9E6-41DA-A429-F8FB7A32BBA6}"/>
                  </a:ext>
                </a:extLst>
              </p:cNvPr>
              <p:cNvGrpSpPr/>
              <p:nvPr/>
            </p:nvGrpSpPr>
            <p:grpSpPr>
              <a:xfrm>
                <a:off x="6730627" y="1622454"/>
                <a:ext cx="5416856" cy="4256101"/>
                <a:chOff x="6730627" y="1622454"/>
                <a:chExt cx="5416856" cy="4256101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79E9662-DA6D-4743-87FF-372BEBBED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627" y="1622454"/>
                  <a:ext cx="5416856" cy="4256101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3071CF4-F757-4D30-B55F-963417B6325C}"/>
                    </a:ext>
                  </a:extLst>
                </p:cNvPr>
                <p:cNvSpPr/>
                <p:nvPr/>
              </p:nvSpPr>
              <p:spPr>
                <a:xfrm>
                  <a:off x="6985262" y="1622454"/>
                  <a:ext cx="4732256" cy="328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ABBFD0C-5D6C-40ED-8321-7C607374E199}"/>
                    </a:ext>
                  </a:extLst>
                </p:cNvPr>
                <p:cNvSpPr/>
                <p:nvPr/>
              </p:nvSpPr>
              <p:spPr>
                <a:xfrm>
                  <a:off x="6985262" y="3750504"/>
                  <a:ext cx="4732256" cy="328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E4744F-55D0-4556-9FF6-9ADCE4488BA2}"/>
                  </a:ext>
                </a:extLst>
              </p:cNvPr>
              <p:cNvSpPr/>
              <p:nvPr/>
            </p:nvSpPr>
            <p:spPr>
              <a:xfrm>
                <a:off x="6659218" y="1505640"/>
                <a:ext cx="3493450" cy="22448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E03BD-7CA6-4DC8-8257-6606DCE9C69C}"/>
                  </a:ext>
                </a:extLst>
              </p:cNvPr>
              <p:cNvSpPr txBox="1"/>
              <p:nvPr/>
            </p:nvSpPr>
            <p:spPr>
              <a:xfrm>
                <a:off x="7184298" y="1681708"/>
                <a:ext cx="1133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Pre-Storm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81BB21-EC84-412B-AF93-E638DC4C7068}"/>
                  </a:ext>
                </a:extLst>
              </p:cNvPr>
              <p:cNvSpPr txBox="1"/>
              <p:nvPr/>
            </p:nvSpPr>
            <p:spPr>
              <a:xfrm>
                <a:off x="8731861" y="1673850"/>
                <a:ext cx="1222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Post-Storm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2F286A-5CF8-42B2-A3EB-CB9DD575A398}"/>
                  </a:ext>
                </a:extLst>
              </p:cNvPr>
              <p:cNvSpPr txBox="1"/>
              <p:nvPr/>
            </p:nvSpPr>
            <p:spPr>
              <a:xfrm>
                <a:off x="7491045" y="1119391"/>
                <a:ext cx="18297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Observations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AECA18-4965-443D-9C6F-E82F1CD82412}"/>
                  </a:ext>
                </a:extLst>
              </p:cNvPr>
              <p:cNvSpPr txBox="1"/>
              <p:nvPr/>
            </p:nvSpPr>
            <p:spPr>
              <a:xfrm>
                <a:off x="10162548" y="1650992"/>
                <a:ext cx="1754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ULF+chorus+hiss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396BB4-A8C8-4C5A-A70E-2F5832B567E5}"/>
                  </a:ext>
                </a:extLst>
              </p:cNvPr>
              <p:cNvSpPr txBox="1"/>
              <p:nvPr/>
            </p:nvSpPr>
            <p:spPr>
              <a:xfrm>
                <a:off x="10368070" y="3822958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ULF+chorus</a:t>
                </a:r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F6B8A2-868B-47B7-BFCE-EC92F390DBED}"/>
                  </a:ext>
                </a:extLst>
              </p:cNvPr>
              <p:cNvSpPr txBox="1"/>
              <p:nvPr/>
            </p:nvSpPr>
            <p:spPr>
              <a:xfrm>
                <a:off x="7108732" y="3794975"/>
                <a:ext cx="1412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chorus (only)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6ACA8F-70F8-4257-B5BE-01839E5F947B}"/>
                  </a:ext>
                </a:extLst>
              </p:cNvPr>
              <p:cNvSpPr txBox="1"/>
              <p:nvPr/>
            </p:nvSpPr>
            <p:spPr>
              <a:xfrm>
                <a:off x="8749982" y="3814883"/>
                <a:ext cx="1130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ULF (only)</a:t>
                </a: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A3DB1EB-1AE2-40C1-895F-326E4568BAAA}"/>
              </a:ext>
            </a:extLst>
          </p:cNvPr>
          <p:cNvSpPr/>
          <p:nvPr/>
        </p:nvSpPr>
        <p:spPr>
          <a:xfrm>
            <a:off x="-1" y="2051040"/>
            <a:ext cx="6497613" cy="4806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49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409756"/>
            <a:ext cx="6093619" cy="543410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Conduct more </a:t>
            </a:r>
            <a:r>
              <a:rPr lang="en-US" dirty="0">
                <a:solidFill>
                  <a:srgbClr val="92D050"/>
                </a:solidFill>
              </a:rPr>
              <a:t>synthesis modeling </a:t>
            </a:r>
            <a:r>
              <a:rPr lang="en-US" dirty="0"/>
              <a:t>that properly accounts for the effects of both chorus and ULF </a:t>
            </a:r>
          </a:p>
          <a:p>
            <a:endParaRPr lang="en-US" dirty="0"/>
          </a:p>
          <a:p>
            <a:r>
              <a:rPr lang="en-US" dirty="0"/>
              <a:t>Conduct more multipoint studies to develop a better understanding of the </a:t>
            </a:r>
            <a:r>
              <a:rPr lang="en-US" dirty="0">
                <a:solidFill>
                  <a:srgbClr val="FFC000"/>
                </a:solidFill>
              </a:rPr>
              <a:t>spatial extents of different waves </a:t>
            </a:r>
            <a:r>
              <a:rPr lang="en-US" dirty="0"/>
              <a:t>during individual events.  </a:t>
            </a:r>
          </a:p>
          <a:p>
            <a:pPr lvl="1"/>
            <a:r>
              <a:rPr lang="en-US" dirty="0"/>
              <a:t>What range of activity levels and extents do different wave modes show from event to event?</a:t>
            </a:r>
          </a:p>
          <a:p>
            <a:pPr lvl="1"/>
            <a:endParaRPr lang="en-US" dirty="0"/>
          </a:p>
          <a:p>
            <a:r>
              <a:rPr lang="en-US" dirty="0"/>
              <a:t>Can ULF and chorus effects be </a:t>
            </a:r>
            <a:r>
              <a:rPr lang="en-US" dirty="0">
                <a:solidFill>
                  <a:srgbClr val="00B0F0"/>
                </a:solidFill>
              </a:rPr>
              <a:t>separated</a:t>
            </a:r>
            <a:r>
              <a:rPr lang="en-US" dirty="0"/>
              <a:t> in observations? </a:t>
            </a:r>
          </a:p>
          <a:p>
            <a:pPr lvl="1"/>
            <a:r>
              <a:rPr lang="en-US" dirty="0"/>
              <a:t>Do they always occur together? </a:t>
            </a:r>
          </a:p>
          <a:p>
            <a:pPr lvl="1"/>
            <a:r>
              <a:rPr lang="en-US" dirty="0"/>
              <a:t>How is the usual proxy of chorus waves influenced by ULF wave activity (e.g., </a:t>
            </a:r>
            <a:r>
              <a:rPr lang="en-US" dirty="0" err="1"/>
              <a:t>Dimitrakoudis</a:t>
            </a:r>
            <a:r>
              <a:rPr lang="en-US" dirty="0"/>
              <a:t> and Mann, [2019])? </a:t>
            </a:r>
          </a:p>
          <a:p>
            <a:pPr lvl="1"/>
            <a:endParaRPr lang="en-US" dirty="0"/>
          </a:p>
          <a:p>
            <a:r>
              <a:rPr lang="en-US" dirty="0"/>
              <a:t>What is the role of </a:t>
            </a:r>
            <a:r>
              <a:rPr lang="en-US" dirty="0">
                <a:solidFill>
                  <a:srgbClr val="F468CF"/>
                </a:solidFill>
              </a:rPr>
              <a:t>seed/source electrons </a:t>
            </a:r>
            <a:r>
              <a:rPr lang="en-US" dirty="0"/>
              <a:t>from </a:t>
            </a:r>
            <a:r>
              <a:rPr lang="en-US" dirty="0" err="1">
                <a:solidFill>
                  <a:srgbClr val="F468CF"/>
                </a:solidFill>
              </a:rPr>
              <a:t>substorm</a:t>
            </a:r>
            <a:r>
              <a:rPr lang="en-US" dirty="0">
                <a:solidFill>
                  <a:srgbClr val="F468CF"/>
                </a:solidFill>
              </a:rPr>
              <a:t> injections and enhanced convection</a:t>
            </a:r>
            <a:r>
              <a:rPr lang="en-US" dirty="0"/>
              <a:t> in the formation and variability of the outer belt? </a:t>
            </a:r>
          </a:p>
          <a:p>
            <a:pPr lvl="1"/>
            <a:r>
              <a:rPr lang="en-US" dirty="0"/>
              <a:t>What fraction of these electrons are </a:t>
            </a:r>
            <a:r>
              <a:rPr lang="en-US" dirty="0" err="1"/>
              <a:t>convected</a:t>
            </a:r>
            <a:r>
              <a:rPr lang="en-US" dirty="0"/>
              <a:t> inward vs locally accelerated? Inductive electric fields? Some other mechanism? </a:t>
            </a:r>
          </a:p>
          <a:p>
            <a:pPr lvl="1"/>
            <a:r>
              <a:rPr lang="en-US" dirty="0"/>
              <a:t>Are seed and source electrons injected simultaneously?   </a:t>
            </a:r>
            <a:endParaRPr lang="en-US" dirty="0">
              <a:solidFill>
                <a:srgbClr val="F468CF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988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do we disentangle the relative roles of chorus and ULF in enhancements?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D79E1B-2C66-4591-A82E-CBD231DC2A51}"/>
              </a:ext>
            </a:extLst>
          </p:cNvPr>
          <p:cNvGrpSpPr/>
          <p:nvPr/>
        </p:nvGrpSpPr>
        <p:grpSpPr>
          <a:xfrm>
            <a:off x="6659218" y="1119391"/>
            <a:ext cx="5488265" cy="4928981"/>
            <a:chOff x="6659218" y="1119391"/>
            <a:chExt cx="5488265" cy="4928981"/>
          </a:xfrm>
        </p:grpSpPr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94D296AE-9DF8-4EA4-8402-C84C05E24756}"/>
                </a:ext>
              </a:extLst>
            </p:cNvPr>
            <p:cNvSpPr txBox="1">
              <a:spLocks/>
            </p:cNvSpPr>
            <p:nvPr/>
          </p:nvSpPr>
          <p:spPr>
            <a:xfrm>
              <a:off x="11010233" y="5878555"/>
              <a:ext cx="870550" cy="16981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>
                  <a:solidFill>
                    <a:schemeClr val="bg1"/>
                  </a:solidFill>
                </a:rPr>
                <a:t>Ma+ [2018]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2EDA73A-6DE5-47D6-8AE2-D494B9F6CF23}"/>
                </a:ext>
              </a:extLst>
            </p:cNvPr>
            <p:cNvGrpSpPr/>
            <p:nvPr/>
          </p:nvGrpSpPr>
          <p:grpSpPr>
            <a:xfrm>
              <a:off x="6659218" y="1119391"/>
              <a:ext cx="5488265" cy="4759164"/>
              <a:chOff x="6659218" y="1119391"/>
              <a:chExt cx="5488265" cy="475916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73539CE6-B9E6-41DA-A429-F8FB7A32BBA6}"/>
                  </a:ext>
                </a:extLst>
              </p:cNvPr>
              <p:cNvGrpSpPr/>
              <p:nvPr/>
            </p:nvGrpSpPr>
            <p:grpSpPr>
              <a:xfrm>
                <a:off x="6730627" y="1622454"/>
                <a:ext cx="5416856" cy="4256101"/>
                <a:chOff x="6730627" y="1622454"/>
                <a:chExt cx="5416856" cy="4256101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79E9662-DA6D-4743-87FF-372BEBBED8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0627" y="1622454"/>
                  <a:ext cx="5416856" cy="4256101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3071CF4-F757-4D30-B55F-963417B6325C}"/>
                    </a:ext>
                  </a:extLst>
                </p:cNvPr>
                <p:cNvSpPr/>
                <p:nvPr/>
              </p:nvSpPr>
              <p:spPr>
                <a:xfrm>
                  <a:off x="6985262" y="1622454"/>
                  <a:ext cx="4732256" cy="328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ABBFD0C-5D6C-40ED-8321-7C607374E199}"/>
                    </a:ext>
                  </a:extLst>
                </p:cNvPr>
                <p:cNvSpPr/>
                <p:nvPr/>
              </p:nvSpPr>
              <p:spPr>
                <a:xfrm>
                  <a:off x="6985262" y="3750504"/>
                  <a:ext cx="4732256" cy="32889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1E4744F-55D0-4556-9FF6-9ADCE4488BA2}"/>
                  </a:ext>
                </a:extLst>
              </p:cNvPr>
              <p:cNvSpPr/>
              <p:nvPr/>
            </p:nvSpPr>
            <p:spPr>
              <a:xfrm>
                <a:off x="6659218" y="1505640"/>
                <a:ext cx="3493450" cy="224486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3E03BD-7CA6-4DC8-8257-6606DCE9C69C}"/>
                  </a:ext>
                </a:extLst>
              </p:cNvPr>
              <p:cNvSpPr txBox="1"/>
              <p:nvPr/>
            </p:nvSpPr>
            <p:spPr>
              <a:xfrm>
                <a:off x="7184298" y="1681708"/>
                <a:ext cx="11331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Pre-Storm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F81BB21-EC84-412B-AF93-E638DC4C7068}"/>
                  </a:ext>
                </a:extLst>
              </p:cNvPr>
              <p:cNvSpPr txBox="1"/>
              <p:nvPr/>
            </p:nvSpPr>
            <p:spPr>
              <a:xfrm>
                <a:off x="8731861" y="1673850"/>
                <a:ext cx="12220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Post-Storm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A2F286A-5CF8-42B2-A3EB-CB9DD575A398}"/>
                  </a:ext>
                </a:extLst>
              </p:cNvPr>
              <p:cNvSpPr txBox="1"/>
              <p:nvPr/>
            </p:nvSpPr>
            <p:spPr>
              <a:xfrm>
                <a:off x="7491045" y="1119391"/>
                <a:ext cx="18297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Observations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AECA18-4965-443D-9C6F-E82F1CD82412}"/>
                  </a:ext>
                </a:extLst>
              </p:cNvPr>
              <p:cNvSpPr txBox="1"/>
              <p:nvPr/>
            </p:nvSpPr>
            <p:spPr>
              <a:xfrm>
                <a:off x="10162548" y="1650992"/>
                <a:ext cx="17540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ULF+chorus+hiss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6396BB4-A8C8-4C5A-A70E-2F5832B567E5}"/>
                  </a:ext>
                </a:extLst>
              </p:cNvPr>
              <p:cNvSpPr txBox="1"/>
              <p:nvPr/>
            </p:nvSpPr>
            <p:spPr>
              <a:xfrm>
                <a:off x="10368070" y="3822958"/>
                <a:ext cx="12843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ULF+chorus</a:t>
                </a:r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DF6B8A2-868B-47B7-BFCE-EC92F390DBED}"/>
                  </a:ext>
                </a:extLst>
              </p:cNvPr>
              <p:cNvSpPr txBox="1"/>
              <p:nvPr/>
            </p:nvSpPr>
            <p:spPr>
              <a:xfrm>
                <a:off x="7108732" y="3794975"/>
                <a:ext cx="14125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chorus (only)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B6ACA8F-70F8-4257-B5BE-01839E5F947B}"/>
                  </a:ext>
                </a:extLst>
              </p:cNvPr>
              <p:cNvSpPr txBox="1"/>
              <p:nvPr/>
            </p:nvSpPr>
            <p:spPr>
              <a:xfrm>
                <a:off x="8749982" y="3814883"/>
                <a:ext cx="1130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ULF (only)</a:t>
                </a:r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A3DB1EB-1AE2-40C1-895F-326E4568BAAA}"/>
              </a:ext>
            </a:extLst>
          </p:cNvPr>
          <p:cNvSpPr/>
          <p:nvPr/>
        </p:nvSpPr>
        <p:spPr>
          <a:xfrm>
            <a:off x="-1" y="3591612"/>
            <a:ext cx="6497613" cy="3266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915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409756"/>
            <a:ext cx="6093619" cy="543410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Conduct more </a:t>
            </a:r>
            <a:r>
              <a:rPr lang="en-US" dirty="0">
                <a:solidFill>
                  <a:srgbClr val="92D050"/>
                </a:solidFill>
              </a:rPr>
              <a:t>synthesis modeling </a:t>
            </a:r>
            <a:r>
              <a:rPr lang="en-US" dirty="0"/>
              <a:t>that properly accounts for the effects of both chorus and ULF </a:t>
            </a:r>
          </a:p>
          <a:p>
            <a:endParaRPr lang="en-US" dirty="0"/>
          </a:p>
          <a:p>
            <a:r>
              <a:rPr lang="en-US" dirty="0"/>
              <a:t>Conduct more multipoint studies to develop a better understanding of the </a:t>
            </a:r>
            <a:r>
              <a:rPr lang="en-US" dirty="0">
                <a:solidFill>
                  <a:srgbClr val="FFC000"/>
                </a:solidFill>
              </a:rPr>
              <a:t>spatial extents of different waves </a:t>
            </a:r>
            <a:r>
              <a:rPr lang="en-US" dirty="0"/>
              <a:t>during individual events.  </a:t>
            </a:r>
          </a:p>
          <a:p>
            <a:pPr lvl="1"/>
            <a:r>
              <a:rPr lang="en-US" dirty="0"/>
              <a:t>What range of activity levels and extents do different wave modes show from event to event?</a:t>
            </a:r>
          </a:p>
          <a:p>
            <a:pPr lvl="1"/>
            <a:endParaRPr lang="en-US" dirty="0"/>
          </a:p>
          <a:p>
            <a:r>
              <a:rPr lang="en-US" dirty="0"/>
              <a:t>Can ULF and chorus effects be </a:t>
            </a:r>
            <a:r>
              <a:rPr lang="en-US" dirty="0">
                <a:solidFill>
                  <a:srgbClr val="00B0F0"/>
                </a:solidFill>
              </a:rPr>
              <a:t>separated</a:t>
            </a:r>
            <a:r>
              <a:rPr lang="en-US" dirty="0"/>
              <a:t> in observations? </a:t>
            </a:r>
          </a:p>
          <a:p>
            <a:pPr lvl="1"/>
            <a:r>
              <a:rPr lang="en-US" dirty="0"/>
              <a:t>Do they always occur together? </a:t>
            </a:r>
          </a:p>
          <a:p>
            <a:pPr lvl="1"/>
            <a:r>
              <a:rPr lang="en-US" dirty="0"/>
              <a:t>How is the usual proxy of chorus waves influenced by ULF wave activity (e.g., </a:t>
            </a:r>
            <a:r>
              <a:rPr lang="en-US" dirty="0" err="1"/>
              <a:t>Dimitrakoudis</a:t>
            </a:r>
            <a:r>
              <a:rPr lang="en-US" dirty="0"/>
              <a:t> and Mann, [2019])? </a:t>
            </a:r>
          </a:p>
          <a:p>
            <a:pPr lvl="1"/>
            <a:endParaRPr lang="en-US" dirty="0"/>
          </a:p>
          <a:p>
            <a:r>
              <a:rPr lang="en-US" dirty="0"/>
              <a:t>What is the role of </a:t>
            </a:r>
            <a:r>
              <a:rPr lang="en-US" dirty="0">
                <a:solidFill>
                  <a:srgbClr val="F468CF"/>
                </a:solidFill>
              </a:rPr>
              <a:t>seed/source electrons </a:t>
            </a:r>
            <a:r>
              <a:rPr lang="en-US" dirty="0"/>
              <a:t>from </a:t>
            </a:r>
            <a:r>
              <a:rPr lang="en-US" dirty="0" err="1">
                <a:solidFill>
                  <a:srgbClr val="F468CF"/>
                </a:solidFill>
              </a:rPr>
              <a:t>substorm</a:t>
            </a:r>
            <a:r>
              <a:rPr lang="en-US" dirty="0">
                <a:solidFill>
                  <a:srgbClr val="F468CF"/>
                </a:solidFill>
              </a:rPr>
              <a:t> injections and enhanced convection</a:t>
            </a:r>
            <a:r>
              <a:rPr lang="en-US" dirty="0"/>
              <a:t> in the formation and variability of the outer belt? </a:t>
            </a:r>
          </a:p>
          <a:p>
            <a:pPr lvl="1"/>
            <a:r>
              <a:rPr lang="en-US" dirty="0"/>
              <a:t>What fraction of these electrons are </a:t>
            </a:r>
            <a:r>
              <a:rPr lang="en-US" dirty="0" err="1"/>
              <a:t>convected</a:t>
            </a:r>
            <a:r>
              <a:rPr lang="en-US" dirty="0"/>
              <a:t> inward vs locally accelerated? Inductive electric fields? Some other mechanism? </a:t>
            </a:r>
          </a:p>
          <a:p>
            <a:pPr lvl="1"/>
            <a:r>
              <a:rPr lang="en-US" dirty="0"/>
              <a:t>Are seed and source electrons injected simultaneously?   </a:t>
            </a:r>
            <a:endParaRPr lang="en-US" dirty="0">
              <a:solidFill>
                <a:srgbClr val="F468CF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988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do we disentangle the relative roles of chorus and ULF in enhancements?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3DB1EB-1AE2-40C1-895F-326E4568BAAA}"/>
              </a:ext>
            </a:extLst>
          </p:cNvPr>
          <p:cNvSpPr/>
          <p:nvPr/>
        </p:nvSpPr>
        <p:spPr>
          <a:xfrm>
            <a:off x="-1" y="5062194"/>
            <a:ext cx="6497613" cy="17958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EBEF7D-C35A-4BCD-A088-28FA2B09A6A5}"/>
              </a:ext>
            </a:extLst>
          </p:cNvPr>
          <p:cNvGrpSpPr/>
          <p:nvPr/>
        </p:nvGrpSpPr>
        <p:grpSpPr>
          <a:xfrm>
            <a:off x="7302518" y="1338943"/>
            <a:ext cx="4281476" cy="5519057"/>
            <a:chOff x="7449001" y="1268185"/>
            <a:chExt cx="4281476" cy="551905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533A87C-0431-4220-8D32-5EBD5B43E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9001" y="1268185"/>
              <a:ext cx="4172400" cy="5497285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A80853-35C0-4679-9E75-27181D51BF95}"/>
                </a:ext>
              </a:extLst>
            </p:cNvPr>
            <p:cNvSpPr/>
            <p:nvPr/>
          </p:nvSpPr>
          <p:spPr>
            <a:xfrm>
              <a:off x="10479814" y="6587187"/>
              <a:ext cx="125066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700" i="1" dirty="0" err="1"/>
                <a:t>Dimitrakoudis+Mann</a:t>
              </a:r>
              <a:r>
                <a:rPr lang="en-US" sz="700" i="1" dirty="0"/>
                <a:t> [2019]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2006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409756"/>
            <a:ext cx="6093619" cy="543410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Conduct more </a:t>
            </a:r>
            <a:r>
              <a:rPr lang="en-US" dirty="0">
                <a:solidFill>
                  <a:srgbClr val="92D050"/>
                </a:solidFill>
              </a:rPr>
              <a:t>synthesis modeling </a:t>
            </a:r>
            <a:r>
              <a:rPr lang="en-US" dirty="0"/>
              <a:t>that properly accounts for the effects of both chorus and ULF </a:t>
            </a:r>
          </a:p>
          <a:p>
            <a:endParaRPr lang="en-US" dirty="0"/>
          </a:p>
          <a:p>
            <a:r>
              <a:rPr lang="en-US" dirty="0"/>
              <a:t>Conduct more multipoint studies to develop a better understanding of the </a:t>
            </a:r>
            <a:r>
              <a:rPr lang="en-US" dirty="0">
                <a:solidFill>
                  <a:srgbClr val="FFC000"/>
                </a:solidFill>
              </a:rPr>
              <a:t>spatial extents of different waves </a:t>
            </a:r>
            <a:r>
              <a:rPr lang="en-US" dirty="0"/>
              <a:t>during individual events.  </a:t>
            </a:r>
          </a:p>
          <a:p>
            <a:pPr lvl="1"/>
            <a:r>
              <a:rPr lang="en-US" dirty="0"/>
              <a:t>What range of activity levels and extents do different wave modes show from event to event?</a:t>
            </a:r>
          </a:p>
          <a:p>
            <a:pPr lvl="1"/>
            <a:endParaRPr lang="en-US" dirty="0"/>
          </a:p>
          <a:p>
            <a:r>
              <a:rPr lang="en-US" dirty="0"/>
              <a:t>Can ULF and chorus effects be </a:t>
            </a:r>
            <a:r>
              <a:rPr lang="en-US" dirty="0">
                <a:solidFill>
                  <a:srgbClr val="00B0F0"/>
                </a:solidFill>
              </a:rPr>
              <a:t>separated</a:t>
            </a:r>
            <a:r>
              <a:rPr lang="en-US" dirty="0"/>
              <a:t> in observations? </a:t>
            </a:r>
          </a:p>
          <a:p>
            <a:pPr lvl="1"/>
            <a:r>
              <a:rPr lang="en-US" dirty="0"/>
              <a:t>Do they always occur together? </a:t>
            </a:r>
          </a:p>
          <a:p>
            <a:pPr lvl="1"/>
            <a:r>
              <a:rPr lang="en-US" dirty="0"/>
              <a:t>How is the usual proxy of chorus waves influenced by ULF wave activity (e.g., </a:t>
            </a:r>
            <a:r>
              <a:rPr lang="en-US" dirty="0" err="1"/>
              <a:t>Dimitrakoudis</a:t>
            </a:r>
            <a:r>
              <a:rPr lang="en-US" dirty="0"/>
              <a:t> and Mann, [2019])? </a:t>
            </a:r>
          </a:p>
          <a:p>
            <a:pPr lvl="1"/>
            <a:endParaRPr lang="en-US" dirty="0"/>
          </a:p>
          <a:p>
            <a:r>
              <a:rPr lang="en-US" dirty="0"/>
              <a:t>What is the role of </a:t>
            </a:r>
            <a:r>
              <a:rPr lang="en-US" dirty="0">
                <a:solidFill>
                  <a:srgbClr val="F468CF"/>
                </a:solidFill>
              </a:rPr>
              <a:t>seed/source electrons </a:t>
            </a:r>
            <a:r>
              <a:rPr lang="en-US" dirty="0"/>
              <a:t>from </a:t>
            </a:r>
            <a:r>
              <a:rPr lang="en-US" dirty="0" err="1">
                <a:solidFill>
                  <a:srgbClr val="F468CF"/>
                </a:solidFill>
              </a:rPr>
              <a:t>substorm</a:t>
            </a:r>
            <a:r>
              <a:rPr lang="en-US" dirty="0">
                <a:solidFill>
                  <a:srgbClr val="F468CF"/>
                </a:solidFill>
              </a:rPr>
              <a:t> injections and enhanced convection</a:t>
            </a:r>
            <a:r>
              <a:rPr lang="en-US" dirty="0"/>
              <a:t> in the formation and variability of the outer belt? </a:t>
            </a:r>
          </a:p>
          <a:p>
            <a:pPr lvl="1"/>
            <a:r>
              <a:rPr lang="en-US" dirty="0"/>
              <a:t>What fraction of these electrons are </a:t>
            </a:r>
            <a:r>
              <a:rPr lang="en-US" dirty="0" err="1"/>
              <a:t>convected</a:t>
            </a:r>
            <a:r>
              <a:rPr lang="en-US" dirty="0"/>
              <a:t> inward vs locally accelerated? Inductive electric fields? Some other mechanism? </a:t>
            </a:r>
          </a:p>
          <a:p>
            <a:pPr lvl="1"/>
            <a:r>
              <a:rPr lang="en-US" dirty="0"/>
              <a:t>Are seed and source electrons injected simultaneously?   </a:t>
            </a:r>
            <a:endParaRPr lang="en-US" dirty="0">
              <a:solidFill>
                <a:srgbClr val="F468CF"/>
              </a:solidFill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988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do we disentangle the relative roles of chorus and ULF in enhancements?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B55FEC-5120-42FA-9935-BCBE59708BD3}"/>
              </a:ext>
            </a:extLst>
          </p:cNvPr>
          <p:cNvGrpSpPr/>
          <p:nvPr/>
        </p:nvGrpSpPr>
        <p:grpSpPr>
          <a:xfrm>
            <a:off x="7032690" y="2232660"/>
            <a:ext cx="5507954" cy="3140379"/>
            <a:chOff x="7343775" y="2232660"/>
            <a:chExt cx="5507954" cy="314037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9C191DA-C5D5-49F0-A386-5D0BF9DA9BC5}"/>
                </a:ext>
              </a:extLst>
            </p:cNvPr>
            <p:cNvSpPr/>
            <p:nvPr/>
          </p:nvSpPr>
          <p:spPr>
            <a:xfrm>
              <a:off x="7343775" y="2232660"/>
              <a:ext cx="4732655" cy="2992798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50000">
                  <a:schemeClr val="bg2">
                    <a:lumMod val="50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B3A4F6A-46E5-4586-A45B-E360DC834229}"/>
                </a:ext>
              </a:extLst>
            </p:cNvPr>
            <p:cNvCxnSpPr>
              <a:cxnSpLocks/>
            </p:cNvCxnSpPr>
            <p:nvPr/>
          </p:nvCxnSpPr>
          <p:spPr>
            <a:xfrm>
              <a:off x="8595796" y="4046130"/>
              <a:ext cx="0" cy="496704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256E0E8-61B4-4D50-AC8C-0C1AFF0D4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5460" y="4064596"/>
              <a:ext cx="802133" cy="692216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07D0ACE-8798-4E81-90EA-44590050CB0F}"/>
                </a:ext>
              </a:extLst>
            </p:cNvPr>
            <p:cNvCxnSpPr>
              <a:cxnSpLocks/>
            </p:cNvCxnSpPr>
            <p:nvPr/>
          </p:nvCxnSpPr>
          <p:spPr>
            <a:xfrm>
              <a:off x="10832482" y="4049012"/>
              <a:ext cx="0" cy="510130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DB4FD712-8846-40EF-A956-4463187D3EB3}"/>
                </a:ext>
              </a:extLst>
            </p:cNvPr>
            <p:cNvSpPr txBox="1">
              <a:spLocks/>
            </p:cNvSpPr>
            <p:nvPr/>
          </p:nvSpPr>
          <p:spPr>
            <a:xfrm>
              <a:off x="11110629" y="5225458"/>
              <a:ext cx="1741100" cy="14758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>
                  <a:solidFill>
                    <a:schemeClr val="bg1"/>
                  </a:solidFill>
                </a:rPr>
                <a:t>After Jaynes+ [2015]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F4E00C6-4544-4E9A-8CED-0456D7FEA1EA}"/>
                </a:ext>
              </a:extLst>
            </p:cNvPr>
            <p:cNvCxnSpPr>
              <a:cxnSpLocks/>
            </p:cNvCxnSpPr>
            <p:nvPr/>
          </p:nvCxnSpPr>
          <p:spPr>
            <a:xfrm>
              <a:off x="9288602" y="2750730"/>
              <a:ext cx="0" cy="496704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A59873F-B951-450E-9E2F-9F057544197D}"/>
                </a:ext>
              </a:extLst>
            </p:cNvPr>
            <p:cNvCxnSpPr>
              <a:cxnSpLocks/>
            </p:cNvCxnSpPr>
            <p:nvPr/>
          </p:nvCxnSpPr>
          <p:spPr>
            <a:xfrm>
              <a:off x="10065842" y="2750730"/>
              <a:ext cx="0" cy="496704"/>
            </a:xfrm>
            <a:prstGeom prst="straightConnector1">
              <a:avLst/>
            </a:prstGeom>
            <a:ln w="22225">
              <a:solidFill>
                <a:schemeClr val="bg1"/>
              </a:solidFill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85F8AE9-74F9-4AEB-9951-38EB2C421EA5}"/>
                </a:ext>
              </a:extLst>
            </p:cNvPr>
            <p:cNvSpPr/>
            <p:nvPr/>
          </p:nvSpPr>
          <p:spPr>
            <a:xfrm>
              <a:off x="8595796" y="2345435"/>
              <a:ext cx="2150238" cy="353110"/>
            </a:xfrm>
            <a:prstGeom prst="roundRect">
              <a:avLst>
                <a:gd name="adj" fmla="val 27057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southward IMF</a:t>
              </a:r>
              <a:endParaRPr lang="en-US" b="1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F92D4A0-742A-4A93-9682-321E536C891D}"/>
                </a:ext>
              </a:extLst>
            </p:cNvPr>
            <p:cNvSpPr/>
            <p:nvPr/>
          </p:nvSpPr>
          <p:spPr>
            <a:xfrm>
              <a:off x="9731288" y="3289401"/>
              <a:ext cx="2249891" cy="697465"/>
            </a:xfrm>
            <a:prstGeom prst="roundRect">
              <a:avLst>
                <a:gd name="adj" fmla="val 2705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substorm injections </a:t>
              </a:r>
            </a:p>
            <a:p>
              <a:pPr algn="ctr">
                <a:lnSpc>
                  <a:spcPct val="115000"/>
                </a:lnSpc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(seed: ~100 </a:t>
              </a:r>
              <a:r>
                <a:rPr lang="en-US" b="1" dirty="0" err="1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keV</a:t>
              </a: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e</a:t>
              </a:r>
              <a:r>
                <a:rPr lang="en-US" b="1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-</a:t>
              </a: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A8293527-E660-4DCF-8012-EF84B6622C6C}"/>
                </a:ext>
              </a:extLst>
            </p:cNvPr>
            <p:cNvSpPr/>
            <p:nvPr/>
          </p:nvSpPr>
          <p:spPr>
            <a:xfrm>
              <a:off x="7438896" y="3282794"/>
              <a:ext cx="2214287" cy="697465"/>
            </a:xfrm>
            <a:prstGeom prst="roundRect">
              <a:avLst>
                <a:gd name="adj" fmla="val 27057"/>
              </a:avLst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substorm injections </a:t>
              </a:r>
            </a:p>
            <a:p>
              <a:pPr algn="ctr">
                <a:lnSpc>
                  <a:spcPct val="115000"/>
                </a:lnSpc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(source: ~1 </a:t>
              </a:r>
              <a:r>
                <a:rPr lang="en-US" b="1" dirty="0" err="1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keV</a:t>
              </a: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e</a:t>
              </a:r>
              <a:r>
                <a:rPr lang="en-US" b="1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-</a:t>
              </a: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E0E6053-40BE-4E52-80CC-769DF9E827E0}"/>
                </a:ext>
              </a:extLst>
            </p:cNvPr>
            <p:cNvSpPr/>
            <p:nvPr/>
          </p:nvSpPr>
          <p:spPr>
            <a:xfrm>
              <a:off x="7636399" y="4578194"/>
              <a:ext cx="1728581" cy="296016"/>
            </a:xfrm>
            <a:prstGeom prst="roundRect">
              <a:avLst>
                <a:gd name="adj" fmla="val 27057"/>
              </a:avLst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chorus waves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F4488AA-19B7-4E98-B9EC-321E0D3FC086}"/>
                </a:ext>
              </a:extLst>
            </p:cNvPr>
            <p:cNvSpPr/>
            <p:nvPr/>
          </p:nvSpPr>
          <p:spPr>
            <a:xfrm>
              <a:off x="9968191" y="4578194"/>
              <a:ext cx="1728581" cy="296016"/>
            </a:xfrm>
            <a:prstGeom prst="roundRect">
              <a:avLst>
                <a:gd name="adj" fmla="val 27057"/>
              </a:avLst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5000"/>
                </a:lnSpc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MeV electrons</a:t>
              </a:r>
              <a:endParaRPr lang="en-US" sz="2400" b="1" dirty="0">
                <a:solidFill>
                  <a:schemeClr val="bg1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610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75" y="1504021"/>
            <a:ext cx="6025218" cy="5012306"/>
          </a:xfrm>
        </p:spPr>
        <p:txBody>
          <a:bodyPr>
            <a:noAutofit/>
          </a:bodyPr>
          <a:lstStyle/>
          <a:p>
            <a:r>
              <a:rPr lang="en-US" sz="2000" dirty="0"/>
              <a:t>Crucial to have accurate/improved </a:t>
            </a:r>
            <a:r>
              <a:rPr lang="en-US" sz="2000" dirty="0">
                <a:solidFill>
                  <a:srgbClr val="92D050"/>
                </a:solidFill>
              </a:rPr>
              <a:t>radial diffusion coefficients</a:t>
            </a:r>
          </a:p>
          <a:p>
            <a:pPr lvl="1"/>
            <a:r>
              <a:rPr lang="en-US" sz="1800" dirty="0"/>
              <a:t>Can be applied to various PSD gradient scenarios to clarify the role of ULF waves in acceleration/transport (and loss)</a:t>
            </a:r>
          </a:p>
          <a:p>
            <a:endParaRPr lang="en-US" sz="2000" dirty="0"/>
          </a:p>
          <a:p>
            <a:r>
              <a:rPr lang="en-US" sz="2000" dirty="0"/>
              <a:t>Are we computing D</a:t>
            </a:r>
            <a:r>
              <a:rPr lang="en-US" sz="2000" baseline="-25000" dirty="0"/>
              <a:t>LL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468CF"/>
                </a:solidFill>
              </a:rPr>
              <a:t>correctly</a:t>
            </a:r>
            <a:r>
              <a:rPr lang="en-US" sz="2000" dirty="0"/>
              <a:t>?</a:t>
            </a:r>
          </a:p>
          <a:p>
            <a:pPr lvl="1"/>
            <a:r>
              <a:rPr lang="en-US" sz="1800" dirty="0"/>
              <a:t>Are the techniques that we use to measure D</a:t>
            </a:r>
            <a:r>
              <a:rPr lang="en-US" sz="1800" baseline="-25000" dirty="0"/>
              <a:t>LL</a:t>
            </a:r>
            <a:r>
              <a:rPr lang="en-US" sz="1800" dirty="0"/>
              <a:t> from a single satellite and/or ground measurements valid?</a:t>
            </a:r>
          </a:p>
          <a:p>
            <a:pPr lvl="1"/>
            <a:r>
              <a:rPr lang="en-US" sz="1800" dirty="0"/>
              <a:t>Is the m = 1 assumption valid?</a:t>
            </a:r>
          </a:p>
          <a:p>
            <a:pPr lvl="1"/>
            <a:r>
              <a:rPr lang="en-US" sz="1800" dirty="0"/>
              <a:t>Are our theoretical formulations/implementations even correct? (</a:t>
            </a:r>
            <a:r>
              <a:rPr lang="en-US" sz="1800" dirty="0" err="1"/>
              <a:t>Lejosne</a:t>
            </a:r>
            <a:r>
              <a:rPr lang="en-US" sz="1800" dirty="0"/>
              <a:t> [2019]) </a:t>
            </a:r>
          </a:p>
          <a:p>
            <a:pPr lvl="1"/>
            <a:endParaRPr lang="en-US" sz="2000" dirty="0"/>
          </a:p>
          <a:p>
            <a:r>
              <a:rPr lang="en-US" sz="2000" dirty="0"/>
              <a:t>Can/should statistical D</a:t>
            </a:r>
            <a:r>
              <a:rPr lang="en-US" sz="2000" baseline="-25000" dirty="0"/>
              <a:t>LL</a:t>
            </a:r>
            <a:r>
              <a:rPr lang="en-US" sz="2000" dirty="0"/>
              <a:t> be used for event modeling? </a:t>
            </a:r>
          </a:p>
          <a:p>
            <a:pPr lvl="1"/>
            <a:r>
              <a:rPr lang="en-US" sz="1800" dirty="0"/>
              <a:t>Event-specific D</a:t>
            </a:r>
            <a:r>
              <a:rPr lang="en-US" sz="1800" baseline="-25000" dirty="0"/>
              <a:t>LL</a:t>
            </a:r>
            <a:r>
              <a:rPr lang="en-US" sz="1800" dirty="0"/>
              <a:t> is often very different (e.g., </a:t>
            </a:r>
            <a:r>
              <a:rPr lang="en-US" sz="1800" dirty="0" err="1"/>
              <a:t>Olifer</a:t>
            </a:r>
            <a:r>
              <a:rPr lang="en-US" sz="1800" dirty="0"/>
              <a:t>+ [2019])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643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 surrounding radial diffusion 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04A5C-D503-45D2-99AA-4279CB7A83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83" y="1627413"/>
            <a:ext cx="4828342" cy="4184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2CAFF3-67F6-436A-90AE-360E8F0658D8}"/>
              </a:ext>
            </a:extLst>
          </p:cNvPr>
          <p:cNvSpPr/>
          <p:nvPr/>
        </p:nvSpPr>
        <p:spPr>
          <a:xfrm>
            <a:off x="-1" y="3176833"/>
            <a:ext cx="6497613" cy="36811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21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75" y="1504021"/>
            <a:ext cx="6025218" cy="5012306"/>
          </a:xfrm>
        </p:spPr>
        <p:txBody>
          <a:bodyPr>
            <a:noAutofit/>
          </a:bodyPr>
          <a:lstStyle/>
          <a:p>
            <a:r>
              <a:rPr lang="en-US" sz="2000" dirty="0"/>
              <a:t>Crucial to have accurate/improved </a:t>
            </a:r>
            <a:r>
              <a:rPr lang="en-US" sz="2000" dirty="0">
                <a:solidFill>
                  <a:srgbClr val="92D050"/>
                </a:solidFill>
              </a:rPr>
              <a:t>radial diffusion coefficients</a:t>
            </a:r>
          </a:p>
          <a:p>
            <a:pPr lvl="1"/>
            <a:r>
              <a:rPr lang="en-US" sz="1800" dirty="0"/>
              <a:t>Can be applied to various PSD gradient scenarios to clarify the role of ULF waves in acceleration/transport (and loss)</a:t>
            </a:r>
          </a:p>
          <a:p>
            <a:endParaRPr lang="en-US" sz="2000" dirty="0"/>
          </a:p>
          <a:p>
            <a:r>
              <a:rPr lang="en-US" sz="2000" dirty="0"/>
              <a:t>Are we computing D</a:t>
            </a:r>
            <a:r>
              <a:rPr lang="en-US" sz="2000" baseline="-25000" dirty="0"/>
              <a:t>LL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468CF"/>
                </a:solidFill>
              </a:rPr>
              <a:t>correctly</a:t>
            </a:r>
            <a:r>
              <a:rPr lang="en-US" sz="2000" dirty="0"/>
              <a:t>?</a:t>
            </a:r>
          </a:p>
          <a:p>
            <a:pPr lvl="1"/>
            <a:r>
              <a:rPr lang="en-US" sz="1800" dirty="0"/>
              <a:t>Are the techniques that we use to measure D</a:t>
            </a:r>
            <a:r>
              <a:rPr lang="en-US" sz="1800" baseline="-25000" dirty="0"/>
              <a:t>LL</a:t>
            </a:r>
            <a:r>
              <a:rPr lang="en-US" sz="1800" dirty="0"/>
              <a:t> from a single satellite and/or ground measurements valid?</a:t>
            </a:r>
          </a:p>
          <a:p>
            <a:pPr lvl="1"/>
            <a:r>
              <a:rPr lang="en-US" sz="1800" dirty="0"/>
              <a:t>Is the m = 1 assumption valid?</a:t>
            </a:r>
          </a:p>
          <a:p>
            <a:pPr lvl="1"/>
            <a:r>
              <a:rPr lang="en-US" sz="1800" dirty="0"/>
              <a:t>Are our theoretical formulations/implementations even correct? (</a:t>
            </a:r>
            <a:r>
              <a:rPr lang="en-US" sz="1800" dirty="0" err="1"/>
              <a:t>Lejosne</a:t>
            </a:r>
            <a:r>
              <a:rPr lang="en-US" sz="1800" dirty="0"/>
              <a:t> [2019]) </a:t>
            </a:r>
          </a:p>
          <a:p>
            <a:pPr lvl="1"/>
            <a:endParaRPr lang="en-US" sz="2000" dirty="0"/>
          </a:p>
          <a:p>
            <a:r>
              <a:rPr lang="en-US" sz="2000" dirty="0"/>
              <a:t>Can/should statistical D</a:t>
            </a:r>
            <a:r>
              <a:rPr lang="en-US" sz="2000" baseline="-25000" dirty="0"/>
              <a:t>LL</a:t>
            </a:r>
            <a:r>
              <a:rPr lang="en-US" sz="2000" dirty="0"/>
              <a:t> be used for event modeling? </a:t>
            </a:r>
          </a:p>
          <a:p>
            <a:pPr lvl="1"/>
            <a:r>
              <a:rPr lang="en-US" sz="1800" dirty="0"/>
              <a:t>Event-specific D</a:t>
            </a:r>
            <a:r>
              <a:rPr lang="en-US" sz="1800" baseline="-25000" dirty="0"/>
              <a:t>LL</a:t>
            </a:r>
            <a:r>
              <a:rPr lang="en-US" sz="1800" dirty="0"/>
              <a:t> is often very different (e.g., </a:t>
            </a:r>
            <a:r>
              <a:rPr lang="en-US" sz="1800" dirty="0" err="1"/>
              <a:t>Olifer</a:t>
            </a:r>
            <a:r>
              <a:rPr lang="en-US" sz="1800" dirty="0"/>
              <a:t>+ [2019])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643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 surrounding radial diffusion coefficients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04A5C-D503-45D2-99AA-4279CB7A83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783" y="1627413"/>
            <a:ext cx="4828342" cy="4184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2CAFF3-67F6-436A-90AE-360E8F0658D8}"/>
              </a:ext>
            </a:extLst>
          </p:cNvPr>
          <p:cNvSpPr/>
          <p:nvPr/>
        </p:nvSpPr>
        <p:spPr>
          <a:xfrm>
            <a:off x="-1" y="5476973"/>
            <a:ext cx="6497613" cy="13810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32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875" y="1504021"/>
            <a:ext cx="6025218" cy="5012306"/>
          </a:xfrm>
        </p:spPr>
        <p:txBody>
          <a:bodyPr>
            <a:noAutofit/>
          </a:bodyPr>
          <a:lstStyle/>
          <a:p>
            <a:r>
              <a:rPr lang="en-US" sz="2000" dirty="0"/>
              <a:t>Crucial to have accurate/improved </a:t>
            </a:r>
            <a:r>
              <a:rPr lang="en-US" sz="2000" dirty="0">
                <a:solidFill>
                  <a:srgbClr val="92D050"/>
                </a:solidFill>
              </a:rPr>
              <a:t>radial diffusion coefficients</a:t>
            </a:r>
          </a:p>
          <a:p>
            <a:pPr lvl="1"/>
            <a:r>
              <a:rPr lang="en-US" sz="1800" dirty="0"/>
              <a:t>Can be applied to various PSD gradient scenarios to clarify the role of ULF waves in acceleration/transport (and loss)</a:t>
            </a:r>
          </a:p>
          <a:p>
            <a:endParaRPr lang="en-US" sz="2000" dirty="0"/>
          </a:p>
          <a:p>
            <a:r>
              <a:rPr lang="en-US" sz="2000" dirty="0"/>
              <a:t>Are we computing D</a:t>
            </a:r>
            <a:r>
              <a:rPr lang="en-US" sz="2000" baseline="-25000" dirty="0"/>
              <a:t>LL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468CF"/>
                </a:solidFill>
              </a:rPr>
              <a:t>correctly</a:t>
            </a:r>
            <a:r>
              <a:rPr lang="en-US" sz="2000" dirty="0"/>
              <a:t>?</a:t>
            </a:r>
          </a:p>
          <a:p>
            <a:pPr lvl="1"/>
            <a:r>
              <a:rPr lang="en-US" sz="1800" dirty="0"/>
              <a:t>Are the techniques that we use to measure D</a:t>
            </a:r>
            <a:r>
              <a:rPr lang="en-US" sz="1800" baseline="-25000" dirty="0"/>
              <a:t>LL</a:t>
            </a:r>
            <a:r>
              <a:rPr lang="en-US" sz="1800" dirty="0"/>
              <a:t> from a single satellite and/or ground measurements valid?</a:t>
            </a:r>
          </a:p>
          <a:p>
            <a:pPr lvl="1"/>
            <a:r>
              <a:rPr lang="en-US" sz="1800" dirty="0"/>
              <a:t>Is the m = 1 assumption valid?</a:t>
            </a:r>
          </a:p>
          <a:p>
            <a:pPr lvl="1"/>
            <a:r>
              <a:rPr lang="en-US" sz="1800" dirty="0"/>
              <a:t>Are our theoretical formulations/implementations even correct? (</a:t>
            </a:r>
            <a:r>
              <a:rPr lang="en-US" sz="1800" dirty="0" err="1"/>
              <a:t>Lejosne</a:t>
            </a:r>
            <a:r>
              <a:rPr lang="en-US" sz="1800" dirty="0"/>
              <a:t> [2019]) </a:t>
            </a:r>
          </a:p>
          <a:p>
            <a:pPr lvl="1"/>
            <a:endParaRPr lang="en-US" sz="2000" dirty="0"/>
          </a:p>
          <a:p>
            <a:r>
              <a:rPr lang="en-US" sz="2000" dirty="0"/>
              <a:t>Can/should </a:t>
            </a:r>
            <a:r>
              <a:rPr lang="en-US" sz="2000" dirty="0">
                <a:solidFill>
                  <a:srgbClr val="5BD4FF"/>
                </a:solidFill>
              </a:rPr>
              <a:t>statistical</a:t>
            </a:r>
            <a:r>
              <a:rPr lang="en-US" sz="2000" dirty="0"/>
              <a:t> D</a:t>
            </a:r>
            <a:r>
              <a:rPr lang="en-US" sz="2000" baseline="-25000" dirty="0"/>
              <a:t>LL</a:t>
            </a:r>
            <a:r>
              <a:rPr lang="en-US" sz="2000" dirty="0"/>
              <a:t> be used for event modeling? </a:t>
            </a:r>
          </a:p>
          <a:p>
            <a:pPr lvl="1"/>
            <a:r>
              <a:rPr lang="en-US" sz="1800" dirty="0"/>
              <a:t>Event-specific D</a:t>
            </a:r>
            <a:r>
              <a:rPr lang="en-US" sz="1800" baseline="-25000" dirty="0"/>
              <a:t>LL</a:t>
            </a:r>
            <a:r>
              <a:rPr lang="en-US" sz="1800" dirty="0"/>
              <a:t> is often very different (e.g., </a:t>
            </a:r>
            <a:r>
              <a:rPr lang="en-US" sz="1800" dirty="0" err="1"/>
              <a:t>Olifer</a:t>
            </a:r>
            <a:r>
              <a:rPr lang="en-US" sz="1800" dirty="0"/>
              <a:t>+ [2019])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6438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 surrounding radial diffusion coefficients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87E74-52EB-48E6-8D38-8CBA01C2E0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619" y="1291470"/>
            <a:ext cx="4549460" cy="549441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C3037F-B163-4415-A356-5B82F83ECABB}"/>
              </a:ext>
            </a:extLst>
          </p:cNvPr>
          <p:cNvSpPr/>
          <p:nvPr/>
        </p:nvSpPr>
        <p:spPr>
          <a:xfrm>
            <a:off x="7149203" y="6614109"/>
            <a:ext cx="68640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i="1" dirty="0" err="1"/>
              <a:t>Olifer</a:t>
            </a:r>
            <a:r>
              <a:rPr lang="en-US" sz="700" i="1" dirty="0"/>
              <a:t>+ [2019]</a:t>
            </a:r>
          </a:p>
        </p:txBody>
      </p:sp>
    </p:spTree>
    <p:extLst>
      <p:ext uri="{BB962C8B-B14F-4D97-AF65-F5344CB8AC3E}">
        <p14:creationId xmlns:p14="http://schemas.microsoft.com/office/powerpoint/2010/main" val="169152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588866"/>
            <a:ext cx="6119078" cy="5012306"/>
          </a:xfrm>
        </p:spPr>
        <p:txBody>
          <a:bodyPr>
            <a:noAutofit/>
          </a:bodyPr>
          <a:lstStyle/>
          <a:p>
            <a:r>
              <a:rPr lang="en-US" sz="2400" dirty="0"/>
              <a:t>Are the PSD peaks observed in the </a:t>
            </a:r>
            <a:r>
              <a:rPr lang="en-US" sz="2400" dirty="0">
                <a:solidFill>
                  <a:srgbClr val="F468CF"/>
                </a:solidFill>
              </a:rPr>
              <a:t>bulk</a:t>
            </a:r>
            <a:r>
              <a:rPr lang="en-US" sz="2400" dirty="0"/>
              <a:t> of the distribution?</a:t>
            </a:r>
          </a:p>
          <a:p>
            <a:endParaRPr lang="en-US" sz="2400" dirty="0"/>
          </a:p>
          <a:p>
            <a:r>
              <a:rPr lang="en-US" sz="2400" dirty="0"/>
              <a:t>Other measurements to help determine the </a:t>
            </a:r>
            <a:r>
              <a:rPr lang="en-US" sz="2400" dirty="0">
                <a:solidFill>
                  <a:srgbClr val="92D050"/>
                </a:solidFill>
              </a:rPr>
              <a:t>radial location </a:t>
            </a:r>
            <a:r>
              <a:rPr lang="en-US" sz="2400" dirty="0"/>
              <a:t>of the peak?</a:t>
            </a:r>
          </a:p>
          <a:p>
            <a:endParaRPr lang="en-US" sz="2400" dirty="0"/>
          </a:p>
          <a:p>
            <a:r>
              <a:rPr lang="en-US" sz="2400" dirty="0"/>
              <a:t>Intercalibration issues? Global magnetic field models? </a:t>
            </a:r>
          </a:p>
          <a:p>
            <a:pPr lvl="1"/>
            <a:r>
              <a:rPr lang="en-US" sz="2000" dirty="0"/>
              <a:t>These are not well understood, nor widely discussed</a:t>
            </a:r>
          </a:p>
          <a:p>
            <a:pPr lvl="1"/>
            <a:endParaRPr lang="en-US" dirty="0"/>
          </a:p>
          <a:p>
            <a:r>
              <a:rPr lang="en-US" sz="2400" dirty="0"/>
              <a:t>How much radiation belt variability is simply caused by </a:t>
            </a:r>
            <a:r>
              <a:rPr lang="en-US" sz="2400" dirty="0">
                <a:solidFill>
                  <a:srgbClr val="FFC000"/>
                </a:solidFill>
              </a:rPr>
              <a:t>distortions of the geomagnetic field?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647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 surrounding phase space density peaks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FF581B-AC6E-422B-BA97-304286CDCAC7}"/>
              </a:ext>
            </a:extLst>
          </p:cNvPr>
          <p:cNvGrpSpPr/>
          <p:nvPr/>
        </p:nvGrpSpPr>
        <p:grpSpPr>
          <a:xfrm>
            <a:off x="7556980" y="1226886"/>
            <a:ext cx="4197213" cy="5148943"/>
            <a:chOff x="8047174" y="1017813"/>
            <a:chExt cx="4197213" cy="51489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468B67-7AF9-4B33-B664-82A89FBEC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174" y="1017813"/>
              <a:ext cx="4106803" cy="5148943"/>
            </a:xfrm>
            <a:prstGeom prst="rect">
              <a:avLst/>
            </a:prstGeom>
          </p:spPr>
        </p:pic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8F22C69D-5C9D-4EF9-8BE4-8AFF72A40A14}"/>
                </a:ext>
              </a:extLst>
            </p:cNvPr>
            <p:cNvSpPr txBox="1">
              <a:spLocks/>
            </p:cNvSpPr>
            <p:nvPr/>
          </p:nvSpPr>
          <p:spPr>
            <a:xfrm>
              <a:off x="11465296" y="5990544"/>
              <a:ext cx="779091" cy="1762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 err="1"/>
                <a:t>Ozeke</a:t>
              </a:r>
              <a:r>
                <a:rPr lang="en-US" sz="700" i="1" dirty="0"/>
                <a:t>+ [2019]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BC68A61-F54D-44FE-B89F-AED504E9B539}"/>
              </a:ext>
            </a:extLst>
          </p:cNvPr>
          <p:cNvSpPr/>
          <p:nvPr/>
        </p:nvSpPr>
        <p:spPr>
          <a:xfrm>
            <a:off x="-1" y="2790335"/>
            <a:ext cx="6497613" cy="40676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98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Major gaps in our understanding of radiation belt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6554353" cy="5691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F468CF"/>
                </a:solidFill>
              </a:rPr>
              <a:t>relative contribution </a:t>
            </a:r>
            <a:r>
              <a:rPr lang="en-US" dirty="0"/>
              <a:t>between radial transport/diffusion and local wave acceleration to radiation belt enhancements is still</a:t>
            </a:r>
            <a:r>
              <a:rPr lang="en-US" dirty="0">
                <a:solidFill>
                  <a:srgbClr val="F468CF"/>
                </a:solidFill>
              </a:rPr>
              <a:t> not well-quantified</a:t>
            </a:r>
            <a:r>
              <a:rPr lang="en-US" dirty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rgbClr val="92D050"/>
                </a:solidFill>
              </a:rPr>
              <a:t>the role of wave-particle interactions </a:t>
            </a:r>
            <a:r>
              <a:rPr lang="en-US" dirty="0"/>
              <a:t>(e.g., due to EMIC waves) in rapid, large-scale radiation belt dropouts, </a:t>
            </a:r>
            <a:r>
              <a:rPr lang="en-US" dirty="0">
                <a:solidFill>
                  <a:srgbClr val="92D050"/>
                </a:solidFill>
              </a:rPr>
              <a:t>relative to magnetopause shadowing</a:t>
            </a:r>
            <a:r>
              <a:rPr lang="en-US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</a:t>
            </a:r>
            <a:r>
              <a:rPr lang="en-US" dirty="0">
                <a:solidFill>
                  <a:srgbClr val="5BD4FF"/>
                </a:solidFill>
              </a:rPr>
              <a:t>energetic particle precipitation </a:t>
            </a:r>
            <a:r>
              <a:rPr lang="en-US" dirty="0"/>
              <a:t>(EPP) from the radiation belt/ring current </a:t>
            </a:r>
            <a:r>
              <a:rPr lang="en-US" dirty="0">
                <a:solidFill>
                  <a:srgbClr val="5BD4FF"/>
                </a:solidFill>
              </a:rPr>
              <a:t>impact</a:t>
            </a:r>
            <a:r>
              <a:rPr lang="en-US" dirty="0"/>
              <a:t> the ionosphere, and upper atmospheric chemistry and climate?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D961"/>
                </a:solidFill>
              </a:rPr>
              <a:t>interplanetary shocks </a:t>
            </a:r>
            <a:r>
              <a:rPr lang="en-US" dirty="0"/>
              <a:t>play in transporting radiation belt electrons to low L? Why have we </a:t>
            </a:r>
            <a:r>
              <a:rPr lang="en-US" dirty="0">
                <a:solidFill>
                  <a:srgbClr val="FFD961"/>
                </a:solidFill>
              </a:rPr>
              <a:t>not observed </a:t>
            </a:r>
            <a:r>
              <a:rPr lang="en-US" dirty="0"/>
              <a:t>&gt;1.5 MeV electrons in the inner zone during the Van Allen Probes era?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FF00"/>
                </a:solidFill>
              </a:rPr>
              <a:t>nonlinear interactions </a:t>
            </a:r>
            <a:r>
              <a:rPr lang="en-US" dirty="0"/>
              <a:t>and other effects play in the global state of the radiation belt? What is the relative role of </a:t>
            </a:r>
            <a:r>
              <a:rPr lang="en-US" dirty="0">
                <a:solidFill>
                  <a:srgbClr val="FFFF00"/>
                </a:solidFill>
              </a:rPr>
              <a:t>quasilinear vs nonlinear </a:t>
            </a:r>
            <a:r>
              <a:rPr lang="en-US" dirty="0"/>
              <a:t>interactions?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4C348-74EF-4ABB-B70D-55727BD3E878}"/>
              </a:ext>
            </a:extLst>
          </p:cNvPr>
          <p:cNvGrpSpPr/>
          <p:nvPr/>
        </p:nvGrpSpPr>
        <p:grpSpPr>
          <a:xfrm>
            <a:off x="7514478" y="1912606"/>
            <a:ext cx="4484575" cy="3689961"/>
            <a:chOff x="7707425" y="1342154"/>
            <a:chExt cx="4484575" cy="36899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13805-6B99-4B37-89E6-C6279EB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425" y="1342154"/>
              <a:ext cx="4445938" cy="3489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BE712-E32A-4BAA-84FD-52AA367EBF9C}"/>
                </a:ext>
              </a:extLst>
            </p:cNvPr>
            <p:cNvSpPr txBox="1"/>
            <p:nvPr/>
          </p:nvSpPr>
          <p:spPr>
            <a:xfrm>
              <a:off x="11497579" y="4832060"/>
              <a:ext cx="6944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err="1">
                  <a:solidFill>
                    <a:schemeClr val="bg1"/>
                  </a:solidFill>
                </a:rPr>
                <a:t>Mauk</a:t>
              </a:r>
              <a:r>
                <a:rPr lang="en-US" sz="700" i="1" dirty="0">
                  <a:solidFill>
                    <a:schemeClr val="bg1"/>
                  </a:solidFill>
                </a:rPr>
                <a:t>+ [2013]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69ABF2F-6984-4F6C-9006-51C558171710}"/>
              </a:ext>
            </a:extLst>
          </p:cNvPr>
          <p:cNvSpPr/>
          <p:nvPr/>
        </p:nvSpPr>
        <p:spPr>
          <a:xfrm>
            <a:off x="-1" y="2168166"/>
            <a:ext cx="7222921" cy="42578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07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588866"/>
            <a:ext cx="6119078" cy="5012306"/>
          </a:xfrm>
        </p:spPr>
        <p:txBody>
          <a:bodyPr>
            <a:noAutofit/>
          </a:bodyPr>
          <a:lstStyle/>
          <a:p>
            <a:r>
              <a:rPr lang="en-US" sz="2400" dirty="0"/>
              <a:t>Are the PSD peaks observed in the </a:t>
            </a:r>
            <a:r>
              <a:rPr lang="en-US" sz="2400" dirty="0">
                <a:solidFill>
                  <a:srgbClr val="F468CF"/>
                </a:solidFill>
              </a:rPr>
              <a:t>bulk</a:t>
            </a:r>
            <a:r>
              <a:rPr lang="en-US" sz="2400" dirty="0"/>
              <a:t> of the distribution?</a:t>
            </a:r>
          </a:p>
          <a:p>
            <a:endParaRPr lang="en-US" sz="2400" dirty="0"/>
          </a:p>
          <a:p>
            <a:r>
              <a:rPr lang="en-US" sz="2400" dirty="0"/>
              <a:t>Other measurements to help determine the </a:t>
            </a:r>
            <a:r>
              <a:rPr lang="en-US" sz="2400" dirty="0">
                <a:solidFill>
                  <a:srgbClr val="92D050"/>
                </a:solidFill>
              </a:rPr>
              <a:t>radial location </a:t>
            </a:r>
            <a:r>
              <a:rPr lang="en-US" sz="2400" dirty="0"/>
              <a:t>of the peak?</a:t>
            </a:r>
          </a:p>
          <a:p>
            <a:endParaRPr lang="en-US" sz="2400" dirty="0"/>
          </a:p>
          <a:p>
            <a:r>
              <a:rPr lang="en-US" sz="2400" dirty="0"/>
              <a:t>Intercalibration issues? Global magnetic field models? </a:t>
            </a:r>
          </a:p>
          <a:p>
            <a:pPr lvl="1"/>
            <a:r>
              <a:rPr lang="en-US" sz="2000" dirty="0"/>
              <a:t>These are not well understood, nor widely discussed</a:t>
            </a:r>
          </a:p>
          <a:p>
            <a:pPr lvl="1"/>
            <a:endParaRPr lang="en-US" dirty="0"/>
          </a:p>
          <a:p>
            <a:r>
              <a:rPr lang="en-US" sz="2400" dirty="0"/>
              <a:t>How much radiation belt variability is simply caused by </a:t>
            </a:r>
            <a:r>
              <a:rPr lang="en-US" sz="2400" dirty="0">
                <a:solidFill>
                  <a:srgbClr val="FFC000"/>
                </a:solidFill>
              </a:rPr>
              <a:t>distortions of the geomagnetic field?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647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 surrounding phase space density peaks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68A61-F54D-44FE-B89F-AED504E9B539}"/>
              </a:ext>
            </a:extLst>
          </p:cNvPr>
          <p:cNvSpPr/>
          <p:nvPr/>
        </p:nvSpPr>
        <p:spPr>
          <a:xfrm>
            <a:off x="-1" y="3836709"/>
            <a:ext cx="6497613" cy="30212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835184-CA98-44E8-805A-15503E48C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07" y="1758042"/>
            <a:ext cx="5310178" cy="38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4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588866"/>
            <a:ext cx="6119078" cy="5012306"/>
          </a:xfrm>
        </p:spPr>
        <p:txBody>
          <a:bodyPr>
            <a:noAutofit/>
          </a:bodyPr>
          <a:lstStyle/>
          <a:p>
            <a:r>
              <a:rPr lang="en-US" sz="2400" dirty="0"/>
              <a:t>Are the PSD peaks observed in the </a:t>
            </a:r>
            <a:r>
              <a:rPr lang="en-US" sz="2400" dirty="0">
                <a:solidFill>
                  <a:srgbClr val="F468CF"/>
                </a:solidFill>
              </a:rPr>
              <a:t>bulk</a:t>
            </a:r>
            <a:r>
              <a:rPr lang="en-US" sz="2400" dirty="0"/>
              <a:t> of the distribution?</a:t>
            </a:r>
          </a:p>
          <a:p>
            <a:endParaRPr lang="en-US" sz="2400" dirty="0"/>
          </a:p>
          <a:p>
            <a:r>
              <a:rPr lang="en-US" sz="2400" dirty="0"/>
              <a:t>Other measurements to help determine the </a:t>
            </a:r>
            <a:r>
              <a:rPr lang="en-US" sz="2400" dirty="0">
                <a:solidFill>
                  <a:srgbClr val="92D050"/>
                </a:solidFill>
              </a:rPr>
              <a:t>radial location </a:t>
            </a:r>
            <a:r>
              <a:rPr lang="en-US" sz="2400" dirty="0"/>
              <a:t>of the peak?</a:t>
            </a:r>
          </a:p>
          <a:p>
            <a:endParaRPr lang="en-US" sz="2400" dirty="0"/>
          </a:p>
          <a:p>
            <a:r>
              <a:rPr lang="en-US" sz="2400" dirty="0"/>
              <a:t>Intercalibration issues? Global magnetic field models? </a:t>
            </a:r>
          </a:p>
          <a:p>
            <a:pPr lvl="1"/>
            <a:r>
              <a:rPr lang="en-US" sz="2000" dirty="0"/>
              <a:t>These are not well understood, nor widely discussed</a:t>
            </a:r>
          </a:p>
          <a:p>
            <a:pPr lvl="1"/>
            <a:endParaRPr lang="en-US" dirty="0"/>
          </a:p>
          <a:p>
            <a:r>
              <a:rPr lang="en-US" sz="2400" dirty="0"/>
              <a:t>How much radiation belt variability is simply caused by </a:t>
            </a:r>
            <a:r>
              <a:rPr lang="en-US" sz="2400" dirty="0">
                <a:solidFill>
                  <a:srgbClr val="FFC000"/>
                </a:solidFill>
              </a:rPr>
              <a:t>distortions of the geomagnetic field?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647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 surrounding phase space density peaks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C68A61-F54D-44FE-B89F-AED504E9B539}"/>
              </a:ext>
            </a:extLst>
          </p:cNvPr>
          <p:cNvSpPr/>
          <p:nvPr/>
        </p:nvSpPr>
        <p:spPr>
          <a:xfrm>
            <a:off x="-1" y="5674935"/>
            <a:ext cx="6497613" cy="11830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835184-CA98-44E8-805A-15503E48C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07" y="1758042"/>
            <a:ext cx="5310178" cy="38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27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588866"/>
            <a:ext cx="6119078" cy="5012306"/>
          </a:xfrm>
        </p:spPr>
        <p:txBody>
          <a:bodyPr>
            <a:noAutofit/>
          </a:bodyPr>
          <a:lstStyle/>
          <a:p>
            <a:r>
              <a:rPr lang="en-US" sz="2400" dirty="0"/>
              <a:t>Are the PSD peaks observed in the </a:t>
            </a:r>
            <a:r>
              <a:rPr lang="en-US" sz="2400" dirty="0">
                <a:solidFill>
                  <a:srgbClr val="F468CF"/>
                </a:solidFill>
              </a:rPr>
              <a:t>bulk</a:t>
            </a:r>
            <a:r>
              <a:rPr lang="en-US" sz="2400" dirty="0"/>
              <a:t> of the distribution?</a:t>
            </a:r>
          </a:p>
          <a:p>
            <a:endParaRPr lang="en-US" sz="2400" dirty="0"/>
          </a:p>
          <a:p>
            <a:r>
              <a:rPr lang="en-US" sz="2400" dirty="0"/>
              <a:t>Other measurements to help determine the </a:t>
            </a:r>
            <a:r>
              <a:rPr lang="en-US" sz="2400" dirty="0">
                <a:solidFill>
                  <a:srgbClr val="92D050"/>
                </a:solidFill>
              </a:rPr>
              <a:t>radial location </a:t>
            </a:r>
            <a:r>
              <a:rPr lang="en-US" sz="2400" dirty="0"/>
              <a:t>of the peak?</a:t>
            </a:r>
          </a:p>
          <a:p>
            <a:endParaRPr lang="en-US" sz="2400" dirty="0"/>
          </a:p>
          <a:p>
            <a:r>
              <a:rPr lang="en-US" sz="2400" dirty="0"/>
              <a:t>Intercalibration issues? Global magnetic field models? </a:t>
            </a:r>
          </a:p>
          <a:p>
            <a:pPr lvl="1"/>
            <a:r>
              <a:rPr lang="en-US" sz="2000" dirty="0"/>
              <a:t>These are not well understood, nor widely discussed</a:t>
            </a:r>
          </a:p>
          <a:p>
            <a:pPr lvl="1"/>
            <a:endParaRPr lang="en-US" dirty="0"/>
          </a:p>
          <a:p>
            <a:r>
              <a:rPr lang="en-US" sz="2400" dirty="0"/>
              <a:t>How much radiation belt variability is simply caused by </a:t>
            </a:r>
            <a:r>
              <a:rPr lang="en-US" sz="2400" dirty="0">
                <a:solidFill>
                  <a:srgbClr val="FFC000"/>
                </a:solidFill>
              </a:rPr>
              <a:t>distortions of the geomagnetic field?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647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 surrounding phase space density peaks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835184-CA98-44E8-805A-15503E48CB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07" y="1758042"/>
            <a:ext cx="5310178" cy="381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02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541730"/>
            <a:ext cx="5716603" cy="501230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Examine the acceleration problem from</a:t>
            </a:r>
            <a:r>
              <a:rPr lang="en-US" dirty="0">
                <a:solidFill>
                  <a:srgbClr val="FFFF99"/>
                </a:solidFill>
              </a:rPr>
              <a:t> </a:t>
            </a:r>
            <a:r>
              <a:rPr lang="en-US" dirty="0">
                <a:solidFill>
                  <a:srgbClr val="F468CF"/>
                </a:solidFill>
              </a:rPr>
              <a:t>different perspectives/approaches</a:t>
            </a:r>
            <a:r>
              <a:rPr lang="en-US" dirty="0"/>
              <a:t>, not just superposed epoch studies on </a:t>
            </a:r>
            <a:r>
              <a:rPr lang="en-US" dirty="0" err="1"/>
              <a:t>Dst</a:t>
            </a:r>
            <a:r>
              <a:rPr lang="en-US" dirty="0"/>
              <a:t> and/or solar wind parameters</a:t>
            </a:r>
          </a:p>
          <a:p>
            <a:endParaRPr lang="en-US" dirty="0"/>
          </a:p>
          <a:p>
            <a:r>
              <a:rPr lang="en-US" dirty="0"/>
              <a:t>Can we solve the ULF/chorus debate </a:t>
            </a:r>
            <a:r>
              <a:rPr lang="en-US" dirty="0">
                <a:solidFill>
                  <a:srgbClr val="FFC000"/>
                </a:solidFill>
              </a:rPr>
              <a:t>without</a:t>
            </a:r>
            <a:r>
              <a:rPr lang="en-US" dirty="0"/>
              <a:t> using PSD?</a:t>
            </a:r>
          </a:p>
          <a:p>
            <a:endParaRPr lang="en-US" dirty="0"/>
          </a:p>
          <a:p>
            <a:r>
              <a:rPr lang="en-US" dirty="0"/>
              <a:t>Look more closely at </a:t>
            </a:r>
            <a:r>
              <a:rPr lang="en-US" dirty="0">
                <a:solidFill>
                  <a:srgbClr val="92D050"/>
                </a:solidFill>
              </a:rPr>
              <a:t>different solar wind structures</a:t>
            </a:r>
            <a:r>
              <a:rPr lang="en-US" dirty="0"/>
              <a:t> and how they the drive the wave modes that impact the radiation belts (e.g., </a:t>
            </a:r>
            <a:r>
              <a:rPr lang="en-US" dirty="0" err="1"/>
              <a:t>Kilpua</a:t>
            </a:r>
            <a:r>
              <a:rPr lang="en-US" dirty="0"/>
              <a:t>+ [2015,2019]; </a:t>
            </a:r>
            <a:r>
              <a:rPr lang="en-US" u="sng" dirty="0">
                <a:hlinkClick r:id="rId2"/>
              </a:rPr>
              <a:t>Turner+ [2019]</a:t>
            </a:r>
            <a:r>
              <a:rPr lang="en-US" dirty="0"/>
              <a:t>)</a:t>
            </a:r>
            <a:endParaRPr lang="en-US" sz="3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7005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New and different approaches to solving this problem?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8287E9-3FF8-4B73-8838-4307960F732F}"/>
              </a:ext>
            </a:extLst>
          </p:cNvPr>
          <p:cNvGrpSpPr/>
          <p:nvPr/>
        </p:nvGrpSpPr>
        <p:grpSpPr>
          <a:xfrm>
            <a:off x="7647997" y="1058504"/>
            <a:ext cx="4287830" cy="5778247"/>
            <a:chOff x="7647997" y="1058504"/>
            <a:chExt cx="4287830" cy="577824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A544166-34AA-4629-B02D-AEF9CF95E6DC}"/>
                </a:ext>
              </a:extLst>
            </p:cNvPr>
            <p:cNvGrpSpPr/>
            <p:nvPr/>
          </p:nvGrpSpPr>
          <p:grpSpPr>
            <a:xfrm>
              <a:off x="7728857" y="1058504"/>
              <a:ext cx="4206970" cy="5778247"/>
              <a:chOff x="7728857" y="1058504"/>
              <a:chExt cx="4206970" cy="5778247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408BEF2B-E597-4E98-ACA7-49BBB6D87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28857" y="1058504"/>
                <a:ext cx="4206970" cy="5778247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CBA2F05-8B5E-456A-B9FB-9C74FC5BF66A}"/>
                  </a:ext>
                </a:extLst>
              </p:cNvPr>
              <p:cNvSpPr/>
              <p:nvPr/>
            </p:nvSpPr>
            <p:spPr>
              <a:xfrm>
                <a:off x="7728857" y="1268186"/>
                <a:ext cx="457200" cy="15621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7DDAD2FA-16F1-4FB6-BD70-9E61E69FAE4D}"/>
                </a:ext>
              </a:extLst>
            </p:cNvPr>
            <p:cNvSpPr txBox="1">
              <a:spLocks/>
            </p:cNvSpPr>
            <p:nvPr/>
          </p:nvSpPr>
          <p:spPr>
            <a:xfrm>
              <a:off x="7728857" y="6660539"/>
              <a:ext cx="779091" cy="1762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 err="1">
                  <a:latin typeface="+mn-lt"/>
                </a:rPr>
                <a:t>Kilpua</a:t>
              </a:r>
              <a:r>
                <a:rPr lang="en-US" sz="700" i="1" dirty="0">
                  <a:latin typeface="+mn-lt"/>
                </a:rPr>
                <a:t>+ [2019]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67A2DF-44BB-469E-BDB8-00102BFC65B4}"/>
                </a:ext>
              </a:extLst>
            </p:cNvPr>
            <p:cNvSpPr txBox="1"/>
            <p:nvPr/>
          </p:nvSpPr>
          <p:spPr>
            <a:xfrm rot="16200000">
              <a:off x="7568007" y="1799072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468CF"/>
                  </a:solidFill>
                </a:rPr>
                <a:t>flux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297B31-E867-4ADF-8FFD-2BACE3CF6A15}"/>
                </a:ext>
              </a:extLst>
            </p:cNvPr>
            <p:cNvSpPr txBox="1"/>
            <p:nvPr/>
          </p:nvSpPr>
          <p:spPr>
            <a:xfrm>
              <a:off x="9106459" y="2782031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EMIC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415798-A9EB-47DC-B099-30054CA245A2}"/>
                </a:ext>
              </a:extLst>
            </p:cNvPr>
            <p:cNvSpPr txBox="1"/>
            <p:nvPr/>
          </p:nvSpPr>
          <p:spPr>
            <a:xfrm>
              <a:off x="9176189" y="3365198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ULF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79E1C7-8F31-411F-AB40-232A56B8F118}"/>
                </a:ext>
              </a:extLst>
            </p:cNvPr>
            <p:cNvSpPr txBox="1"/>
            <p:nvPr/>
          </p:nvSpPr>
          <p:spPr>
            <a:xfrm>
              <a:off x="9101846" y="3947627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chorus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F4795B-C1D1-4E0E-BF0B-98E6943F49C1}"/>
                </a:ext>
              </a:extLst>
            </p:cNvPr>
            <p:cNvSpPr txBox="1"/>
            <p:nvPr/>
          </p:nvSpPr>
          <p:spPr>
            <a:xfrm>
              <a:off x="9241307" y="4382276"/>
              <a:ext cx="538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hiss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C5D1DF-ABF8-4AB1-A2A8-43967A2F296D}"/>
                </a:ext>
              </a:extLst>
            </p:cNvPr>
            <p:cNvSpPr txBox="1"/>
            <p:nvPr/>
          </p:nvSpPr>
          <p:spPr>
            <a:xfrm>
              <a:off x="9020221" y="4990198"/>
              <a:ext cx="15806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magnetopause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CF5D244-B51C-4290-8B76-E5CC01EBDDE1}"/>
                </a:ext>
              </a:extLst>
            </p:cNvPr>
            <p:cNvSpPr txBox="1"/>
            <p:nvPr/>
          </p:nvSpPr>
          <p:spPr>
            <a:xfrm>
              <a:off x="9101846" y="5544142"/>
              <a:ext cx="491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rgbClr val="00B050"/>
                  </a:solidFill>
                </a:rPr>
                <a:t>Dst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82C581-FED6-47F4-AC9A-DBAD80C5700F}"/>
                </a:ext>
              </a:extLst>
            </p:cNvPr>
            <p:cNvSpPr txBox="1"/>
            <p:nvPr/>
          </p:nvSpPr>
          <p:spPr>
            <a:xfrm>
              <a:off x="9139837" y="609472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AL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41F404-559A-4904-958B-03A37B5D196C}"/>
                </a:ext>
              </a:extLst>
            </p:cNvPr>
            <p:cNvSpPr txBox="1"/>
            <p:nvPr/>
          </p:nvSpPr>
          <p:spPr>
            <a:xfrm>
              <a:off x="10948303" y="1453518"/>
              <a:ext cx="81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468CF"/>
                  </a:solidFill>
                </a:rPr>
                <a:t>54 </a:t>
              </a:r>
              <a:r>
                <a:rPr lang="en-US" dirty="0" err="1">
                  <a:solidFill>
                    <a:srgbClr val="F468CF"/>
                  </a:solidFill>
                </a:rPr>
                <a:t>keV</a:t>
              </a:r>
              <a:endParaRPr lang="en-US" dirty="0">
                <a:solidFill>
                  <a:srgbClr val="F468CF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332095-50CE-40CE-86D5-7ED5DC4CD2E5}"/>
                </a:ext>
              </a:extLst>
            </p:cNvPr>
            <p:cNvSpPr txBox="1"/>
            <p:nvPr/>
          </p:nvSpPr>
          <p:spPr>
            <a:xfrm>
              <a:off x="10845657" y="1983738"/>
              <a:ext cx="932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468CF"/>
                  </a:solidFill>
                </a:rPr>
                <a:t>342 </a:t>
              </a:r>
              <a:r>
                <a:rPr lang="en-US" dirty="0" err="1">
                  <a:solidFill>
                    <a:srgbClr val="F468CF"/>
                  </a:solidFill>
                </a:rPr>
                <a:t>keV</a:t>
              </a:r>
              <a:endParaRPr lang="en-US" dirty="0">
                <a:solidFill>
                  <a:srgbClr val="F468CF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C3DF70-9C8D-404E-A93A-C383193DA8E6}"/>
                </a:ext>
              </a:extLst>
            </p:cNvPr>
            <p:cNvSpPr txBox="1"/>
            <p:nvPr/>
          </p:nvSpPr>
          <p:spPr>
            <a:xfrm>
              <a:off x="10768101" y="2524202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468CF"/>
                  </a:solidFill>
                </a:rPr>
                <a:t>1-4 MeV</a:t>
              </a:r>
            </a:p>
          </p:txBody>
        </p:sp>
        <p:sp>
          <p:nvSpPr>
            <p:cNvPr id="19" name="Left Brace 18">
              <a:extLst>
                <a:ext uri="{FF2B5EF4-FFF2-40B4-BE49-F238E27FC236}">
                  <a16:creationId xmlns:a16="http://schemas.microsoft.com/office/drawing/2014/main" id="{C93034AE-E3B9-44EC-9D58-37A9ADA93B46}"/>
                </a:ext>
              </a:extLst>
            </p:cNvPr>
            <p:cNvSpPr/>
            <p:nvPr/>
          </p:nvSpPr>
          <p:spPr>
            <a:xfrm>
              <a:off x="8022772" y="1208314"/>
              <a:ext cx="162545" cy="1621972"/>
            </a:xfrm>
            <a:prstGeom prst="leftBrace">
              <a:avLst>
                <a:gd name="adj1" fmla="val 105209"/>
                <a:gd name="adj2" fmla="val 48403"/>
              </a:avLst>
            </a:prstGeom>
            <a:ln w="28575">
              <a:solidFill>
                <a:srgbClr val="F468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7311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Major gaps in our understanding of radiation belt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6554353" cy="5691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relative contribution between radial transport/diffusion and local wave acceleration to radiation belt enhancements is still not well-quantified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rgbClr val="92D050"/>
                </a:solidFill>
              </a:rPr>
              <a:t>the role of wave-particle interactions </a:t>
            </a:r>
            <a:r>
              <a:rPr lang="en-US" dirty="0"/>
              <a:t>(e.g., due to EMIC waves) in rapid, large-scale radiation belt dropouts, </a:t>
            </a:r>
            <a:r>
              <a:rPr lang="en-US" dirty="0">
                <a:solidFill>
                  <a:srgbClr val="92D050"/>
                </a:solidFill>
              </a:rPr>
              <a:t>relative to magnetopause shadowing</a:t>
            </a:r>
            <a:r>
              <a:rPr lang="en-US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</a:t>
            </a:r>
            <a:r>
              <a:rPr lang="en-US" dirty="0">
                <a:solidFill>
                  <a:srgbClr val="5BD4FF"/>
                </a:solidFill>
              </a:rPr>
              <a:t>energetic particle precipitation </a:t>
            </a:r>
            <a:r>
              <a:rPr lang="en-US" dirty="0"/>
              <a:t>(EPP) from the radiation belt/ring current </a:t>
            </a:r>
            <a:r>
              <a:rPr lang="en-US" dirty="0">
                <a:solidFill>
                  <a:srgbClr val="5BD4FF"/>
                </a:solidFill>
              </a:rPr>
              <a:t>impact</a:t>
            </a:r>
            <a:r>
              <a:rPr lang="en-US" dirty="0"/>
              <a:t> the ionosphere, and upper atmospheric chemistry and climate?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D961"/>
                </a:solidFill>
              </a:rPr>
              <a:t>interplanetary shocks </a:t>
            </a:r>
            <a:r>
              <a:rPr lang="en-US" dirty="0"/>
              <a:t>play in transporting radiation belt electrons to low L? Why have we </a:t>
            </a:r>
            <a:r>
              <a:rPr lang="en-US" dirty="0">
                <a:solidFill>
                  <a:srgbClr val="FFD961"/>
                </a:solidFill>
              </a:rPr>
              <a:t>not observed </a:t>
            </a:r>
            <a:r>
              <a:rPr lang="en-US" dirty="0"/>
              <a:t>&gt;1.5 MeV electrons in the inner zone during the Van Allen Probes era?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FF00"/>
                </a:solidFill>
              </a:rPr>
              <a:t>nonlinear interactions </a:t>
            </a:r>
            <a:r>
              <a:rPr lang="en-US" dirty="0"/>
              <a:t>and other effects play in the global state of the radiation belt? What is the relative role of </a:t>
            </a:r>
            <a:r>
              <a:rPr lang="en-US" dirty="0">
                <a:solidFill>
                  <a:srgbClr val="FFFF00"/>
                </a:solidFill>
              </a:rPr>
              <a:t>quasilinear vs nonlinear </a:t>
            </a:r>
            <a:r>
              <a:rPr lang="en-US" dirty="0"/>
              <a:t>interactions?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4C348-74EF-4ABB-B70D-55727BD3E878}"/>
              </a:ext>
            </a:extLst>
          </p:cNvPr>
          <p:cNvGrpSpPr/>
          <p:nvPr/>
        </p:nvGrpSpPr>
        <p:grpSpPr>
          <a:xfrm>
            <a:off x="7514478" y="1912606"/>
            <a:ext cx="4484575" cy="3689961"/>
            <a:chOff x="7707425" y="1342154"/>
            <a:chExt cx="4484575" cy="36899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13805-6B99-4B37-89E6-C6279EB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425" y="1342154"/>
              <a:ext cx="4445938" cy="3489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BE712-E32A-4BAA-84FD-52AA367EBF9C}"/>
                </a:ext>
              </a:extLst>
            </p:cNvPr>
            <p:cNvSpPr txBox="1"/>
            <p:nvPr/>
          </p:nvSpPr>
          <p:spPr>
            <a:xfrm>
              <a:off x="11497579" y="4832060"/>
              <a:ext cx="6944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err="1">
                  <a:solidFill>
                    <a:schemeClr val="bg1"/>
                  </a:solidFill>
                </a:rPr>
                <a:t>Mauk</a:t>
              </a:r>
              <a:r>
                <a:rPr lang="en-US" sz="700" i="1" dirty="0">
                  <a:solidFill>
                    <a:schemeClr val="bg1"/>
                  </a:solidFill>
                </a:rPr>
                <a:t>+ [2013]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69ABF2F-6984-4F6C-9006-51C558171710}"/>
              </a:ext>
            </a:extLst>
          </p:cNvPr>
          <p:cNvSpPr/>
          <p:nvPr/>
        </p:nvSpPr>
        <p:spPr>
          <a:xfrm>
            <a:off x="-1" y="3223967"/>
            <a:ext cx="7222921" cy="3201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42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2 </a:t>
            </a:r>
            <a:r>
              <a:rPr lang="en-US" sz="2400" dirty="0">
                <a:solidFill>
                  <a:srgbClr val="00B0F0"/>
                </a:solidFill>
              </a:rPr>
              <a:t>Precipitation (e.g., via EMIC waves) vs magnetopause shadowing in dropouts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a qualitative perspective, we have a good handle on the various loss processes and how they work. However, there is a lot of work to do on </a:t>
            </a:r>
            <a:r>
              <a:rPr lang="en-US" dirty="0">
                <a:solidFill>
                  <a:srgbClr val="F468CF"/>
                </a:solidFill>
              </a:rPr>
              <a:t>quantitative loss calculations </a:t>
            </a:r>
          </a:p>
          <a:p>
            <a:endParaRPr lang="en-US" dirty="0"/>
          </a:p>
          <a:p>
            <a:r>
              <a:rPr lang="en-US" dirty="0"/>
              <a:t>How do dropouts occur </a:t>
            </a:r>
            <a:r>
              <a:rPr lang="en-US" dirty="0">
                <a:solidFill>
                  <a:srgbClr val="92D050"/>
                </a:solidFill>
              </a:rPr>
              <a:t>so quickly and completely</a:t>
            </a:r>
            <a:r>
              <a:rPr lang="en-US" dirty="0"/>
              <a:t>, even during smaller storm events? </a:t>
            </a:r>
          </a:p>
          <a:p>
            <a:pPr lvl="1"/>
            <a:r>
              <a:rPr lang="en-US" dirty="0"/>
              <a:t>Is it all MP shadowing and subsequent outward diffusion (</a:t>
            </a:r>
            <a:r>
              <a:rPr lang="en-US" dirty="0" err="1"/>
              <a:t>Olifer</a:t>
            </a:r>
            <a:r>
              <a:rPr lang="en-US" dirty="0"/>
              <a:t>+ [2018]; Mann+ [2016])?</a:t>
            </a:r>
          </a:p>
          <a:p>
            <a:pPr lvl="1"/>
            <a:r>
              <a:rPr lang="en-US" dirty="0"/>
              <a:t>Is it a combination with EMIC-driven (or other wave) precipitation (</a:t>
            </a:r>
            <a:r>
              <a:rPr lang="en-US" dirty="0" err="1"/>
              <a:t>Usanova</a:t>
            </a:r>
            <a:r>
              <a:rPr lang="en-US" dirty="0"/>
              <a:t>+ [2014])?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D75BE6A-A936-42F7-9162-91C8C7019630}"/>
              </a:ext>
            </a:extLst>
          </p:cNvPr>
          <p:cNvGrpSpPr/>
          <p:nvPr/>
        </p:nvGrpSpPr>
        <p:grpSpPr>
          <a:xfrm>
            <a:off x="7002951" y="2231298"/>
            <a:ext cx="4576477" cy="2879024"/>
            <a:chOff x="7540280" y="1756570"/>
            <a:chExt cx="4576477" cy="287902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2835B33-D23A-426E-B96B-19F3EC537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0280" y="1756570"/>
              <a:ext cx="4558503" cy="269521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D5EA7F-32AC-43FB-8037-2851F8C3A41B}"/>
                </a:ext>
              </a:extLst>
            </p:cNvPr>
            <p:cNvSpPr txBox="1"/>
            <p:nvPr/>
          </p:nvSpPr>
          <p:spPr>
            <a:xfrm>
              <a:off x="11037615" y="4435539"/>
              <a:ext cx="107914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>
                  <a:solidFill>
                    <a:schemeClr val="bg1"/>
                  </a:solidFill>
                </a:rPr>
                <a:t>Xiang+ [2017]; AGU/EOS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01B1C0F-F781-4058-B41B-5A19523AFBE8}"/>
              </a:ext>
            </a:extLst>
          </p:cNvPr>
          <p:cNvSpPr/>
          <p:nvPr/>
        </p:nvSpPr>
        <p:spPr>
          <a:xfrm>
            <a:off x="-1" y="3026005"/>
            <a:ext cx="6497613" cy="32239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23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2 </a:t>
            </a:r>
            <a:r>
              <a:rPr lang="en-US" sz="2400" dirty="0">
                <a:solidFill>
                  <a:srgbClr val="00B0F0"/>
                </a:solidFill>
              </a:rPr>
              <a:t>Precipitation (e.g., via EMIC waves) vs magnetopause shadowing in dropouts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a qualitative perspective, we have a good handle on the various loss processes and how they work. However, there is a lot of work to do on </a:t>
            </a:r>
            <a:r>
              <a:rPr lang="en-US" dirty="0">
                <a:solidFill>
                  <a:srgbClr val="F468CF"/>
                </a:solidFill>
              </a:rPr>
              <a:t>quantitative loss calculations </a:t>
            </a:r>
          </a:p>
          <a:p>
            <a:endParaRPr lang="en-US" dirty="0"/>
          </a:p>
          <a:p>
            <a:r>
              <a:rPr lang="en-US" dirty="0"/>
              <a:t>How do dropouts occur </a:t>
            </a:r>
            <a:r>
              <a:rPr lang="en-US" dirty="0">
                <a:solidFill>
                  <a:srgbClr val="92D050"/>
                </a:solidFill>
              </a:rPr>
              <a:t>so quickly and completely</a:t>
            </a:r>
            <a:r>
              <a:rPr lang="en-US" dirty="0"/>
              <a:t>, even during smaller storm events? </a:t>
            </a:r>
          </a:p>
          <a:p>
            <a:pPr lvl="1"/>
            <a:r>
              <a:rPr lang="en-US" dirty="0"/>
              <a:t>Is it all MP shadowing and subsequent outward diffusion (</a:t>
            </a:r>
            <a:r>
              <a:rPr lang="en-US" dirty="0" err="1"/>
              <a:t>Olifer</a:t>
            </a:r>
            <a:r>
              <a:rPr lang="en-US" dirty="0"/>
              <a:t>+ [2018]; Mann+ [2016])?</a:t>
            </a:r>
          </a:p>
          <a:p>
            <a:pPr lvl="1"/>
            <a:r>
              <a:rPr lang="en-US" dirty="0"/>
              <a:t>Is it a combination with EMIC-driven (or other wave) precipitation (</a:t>
            </a:r>
            <a:r>
              <a:rPr lang="en-US" dirty="0" err="1"/>
              <a:t>Usanova</a:t>
            </a:r>
            <a:r>
              <a:rPr lang="en-US" dirty="0"/>
              <a:t>+ [2014])?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EAAF64E-1925-4E1E-B875-B5244A4CBB79}"/>
              </a:ext>
            </a:extLst>
          </p:cNvPr>
          <p:cNvGrpSpPr/>
          <p:nvPr/>
        </p:nvGrpSpPr>
        <p:grpSpPr>
          <a:xfrm>
            <a:off x="6986740" y="1141887"/>
            <a:ext cx="4657160" cy="5533868"/>
            <a:chOff x="7448653" y="1127048"/>
            <a:chExt cx="4657160" cy="553386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BD3E94E-12B6-490B-8B78-29E56DF03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8653" y="1127048"/>
              <a:ext cx="4657160" cy="5364051"/>
            </a:xfrm>
            <a:prstGeom prst="rect">
              <a:avLst/>
            </a:prstGeom>
          </p:spPr>
        </p:pic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62F0DA3E-0BAA-4527-8940-5BB1D2E536E2}"/>
                </a:ext>
              </a:extLst>
            </p:cNvPr>
            <p:cNvSpPr txBox="1">
              <a:spLocks/>
            </p:cNvSpPr>
            <p:nvPr/>
          </p:nvSpPr>
          <p:spPr>
            <a:xfrm>
              <a:off x="10843082" y="6491099"/>
              <a:ext cx="870550" cy="16981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 err="1">
                  <a:solidFill>
                    <a:schemeClr val="bg1"/>
                  </a:solidFill>
                </a:rPr>
                <a:t>Olifer</a:t>
              </a:r>
              <a:r>
                <a:rPr lang="en-US" sz="700" i="1" dirty="0">
                  <a:solidFill>
                    <a:schemeClr val="bg1"/>
                  </a:solidFill>
                </a:rPr>
                <a:t>+ [2018]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0713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2 </a:t>
            </a:r>
            <a:r>
              <a:rPr lang="en-US" sz="2400" dirty="0">
                <a:solidFill>
                  <a:srgbClr val="00B0F0"/>
                </a:solidFill>
              </a:rPr>
              <a:t>Precipitation (e.g., via EMIC waves) vs magnetopause shadowing in dropouts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22" y="1585537"/>
            <a:ext cx="6214692" cy="5012306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F468CF"/>
                </a:solidFill>
              </a:rPr>
              <a:t>MLT extent </a:t>
            </a:r>
            <a:r>
              <a:rPr lang="en-US" sz="2000" dirty="0"/>
              <a:t>of EMIC waves is not well known is except in a statistical sense. </a:t>
            </a:r>
          </a:p>
          <a:p>
            <a:pPr lvl="1"/>
            <a:r>
              <a:rPr lang="en-US" sz="1600" dirty="0"/>
              <a:t>Are EMIC waves are very localized? Why are EMIC waves so </a:t>
            </a:r>
            <a:r>
              <a:rPr lang="en-US" sz="1600" dirty="0" err="1"/>
              <a:t>bursty</a:t>
            </a:r>
            <a:r>
              <a:rPr lang="en-US" sz="1600" dirty="0"/>
              <a:t>? Is quasilinear scattering appropriate?</a:t>
            </a:r>
          </a:p>
          <a:p>
            <a:pPr lvl="1"/>
            <a:endParaRPr lang="en-US" sz="2000" dirty="0"/>
          </a:p>
          <a:p>
            <a:r>
              <a:rPr lang="en-US" sz="2000" dirty="0"/>
              <a:t>Recent work has argued that EMIC waves can precipitate </a:t>
            </a:r>
            <a:r>
              <a:rPr lang="en-US" sz="2000" dirty="0">
                <a:solidFill>
                  <a:srgbClr val="FFC000"/>
                </a:solidFill>
              </a:rPr>
              <a:t>lower-energy/higher pitch angle </a:t>
            </a:r>
            <a:r>
              <a:rPr lang="en-US" sz="2000" dirty="0"/>
              <a:t>electrons, contrary to standard theory (e.g. Denton+ [2015])</a:t>
            </a:r>
          </a:p>
          <a:p>
            <a:endParaRPr lang="en-US" sz="2000" dirty="0"/>
          </a:p>
          <a:p>
            <a:r>
              <a:rPr lang="en-US" sz="2000" dirty="0"/>
              <a:t>It is still unclear how EMIC waves can</a:t>
            </a:r>
            <a:r>
              <a:rPr lang="en-US" sz="2000" dirty="0">
                <a:solidFill>
                  <a:srgbClr val="92D050"/>
                </a:solidFill>
              </a:rPr>
              <a:t> create local minima in PSD </a:t>
            </a:r>
            <a:r>
              <a:rPr lang="en-US" sz="2000" dirty="0"/>
              <a:t>if the core population (near 90 degrees pitch angle) is unaffected by the interaction</a:t>
            </a:r>
          </a:p>
          <a:p>
            <a:endParaRPr lang="en-US" sz="2000" dirty="0"/>
          </a:p>
          <a:p>
            <a:r>
              <a:rPr lang="en-US" sz="2000" dirty="0"/>
              <a:t>How are EMIC waves </a:t>
            </a:r>
            <a:r>
              <a:rPr lang="en-US" sz="2000" dirty="0">
                <a:solidFill>
                  <a:srgbClr val="FF0000"/>
                </a:solidFill>
              </a:rPr>
              <a:t>generated at low L </a:t>
            </a:r>
            <a:r>
              <a:rPr lang="en-US" sz="2000" dirty="0"/>
              <a:t>(1.5-2.5)? Do they contribute to scattering at these low L values?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531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Many questions surrounding EMIC waves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743925-383A-4078-8CAD-6CFD544D858B}"/>
              </a:ext>
            </a:extLst>
          </p:cNvPr>
          <p:cNvGrpSpPr/>
          <p:nvPr/>
        </p:nvGrpSpPr>
        <p:grpSpPr>
          <a:xfrm>
            <a:off x="7225504" y="3655340"/>
            <a:ext cx="4876108" cy="3294701"/>
            <a:chOff x="7222920" y="1802440"/>
            <a:chExt cx="4876108" cy="32947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F1B29A-06EE-4EF0-8E04-EA8C43992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920" y="1802440"/>
              <a:ext cx="4818316" cy="3201990"/>
            </a:xfrm>
            <a:prstGeom prst="rect">
              <a:avLst/>
            </a:prstGeom>
          </p:spPr>
        </p:pic>
        <p:sp>
          <p:nvSpPr>
            <p:cNvPr id="10" name="Text Placeholder 5">
              <a:extLst>
                <a:ext uri="{FF2B5EF4-FFF2-40B4-BE49-F238E27FC236}">
                  <a16:creationId xmlns:a16="http://schemas.microsoft.com/office/drawing/2014/main" id="{A5BEEC67-8900-4188-B859-D66E0B4B7DF0}"/>
                </a:ext>
              </a:extLst>
            </p:cNvPr>
            <p:cNvSpPr txBox="1">
              <a:spLocks/>
            </p:cNvSpPr>
            <p:nvPr/>
          </p:nvSpPr>
          <p:spPr>
            <a:xfrm>
              <a:off x="11017941" y="4844806"/>
              <a:ext cx="1081087" cy="2523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 err="1"/>
                <a:t>Drozdov</a:t>
              </a:r>
              <a:r>
                <a:rPr lang="en-US" sz="700" i="1" dirty="0"/>
                <a:t>+ [2017]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BAA3DC8-103B-40C4-9BDB-28AFABE46569}"/>
              </a:ext>
            </a:extLst>
          </p:cNvPr>
          <p:cNvSpPr/>
          <p:nvPr/>
        </p:nvSpPr>
        <p:spPr>
          <a:xfrm>
            <a:off x="-1" y="3026005"/>
            <a:ext cx="6497613" cy="38319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5AEB9F-29D6-4A29-B74F-CC2F8A38A694}"/>
              </a:ext>
            </a:extLst>
          </p:cNvPr>
          <p:cNvGrpSpPr/>
          <p:nvPr/>
        </p:nvGrpSpPr>
        <p:grpSpPr>
          <a:xfrm>
            <a:off x="7088957" y="1137458"/>
            <a:ext cx="5012655" cy="2219650"/>
            <a:chOff x="7088957" y="1137458"/>
            <a:chExt cx="5012655" cy="22196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CB3D558-D09B-4356-A1E0-0D8BA13A4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957" y="1137458"/>
              <a:ext cx="5012655" cy="2162451"/>
            </a:xfrm>
            <a:prstGeom prst="rect">
              <a:avLst/>
            </a:prstGeom>
          </p:spPr>
        </p:pic>
        <p:sp>
          <p:nvSpPr>
            <p:cNvPr id="15" name="Text Placeholder 5">
              <a:extLst>
                <a:ext uri="{FF2B5EF4-FFF2-40B4-BE49-F238E27FC236}">
                  <a16:creationId xmlns:a16="http://schemas.microsoft.com/office/drawing/2014/main" id="{8A0521DD-6933-46FF-9DBF-436AF82EA8F3}"/>
                </a:ext>
              </a:extLst>
            </p:cNvPr>
            <p:cNvSpPr txBox="1">
              <a:spLocks/>
            </p:cNvSpPr>
            <p:nvPr/>
          </p:nvSpPr>
          <p:spPr>
            <a:xfrm>
              <a:off x="9054740" y="3104773"/>
              <a:ext cx="1081087" cy="2523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/>
                <a:t>Min+ [2012]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8195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2 </a:t>
            </a:r>
            <a:r>
              <a:rPr lang="en-US" sz="2400" dirty="0">
                <a:solidFill>
                  <a:srgbClr val="00B0F0"/>
                </a:solidFill>
              </a:rPr>
              <a:t>Precipitation (e.g., via EMIC waves) vs magnetopause shadowing in dropouts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22" y="1585537"/>
            <a:ext cx="6214692" cy="5012306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F468CF"/>
                </a:solidFill>
              </a:rPr>
              <a:t>MLT extent </a:t>
            </a:r>
            <a:r>
              <a:rPr lang="en-US" sz="2000" dirty="0"/>
              <a:t>of EMIC waves is not well known is except in a statistical sense. </a:t>
            </a:r>
          </a:p>
          <a:p>
            <a:pPr lvl="1"/>
            <a:r>
              <a:rPr lang="en-US" sz="1600" dirty="0"/>
              <a:t>Are EMIC waves are very localized? Why are EMIC waves so </a:t>
            </a:r>
            <a:r>
              <a:rPr lang="en-US" sz="1600" dirty="0" err="1"/>
              <a:t>bursty</a:t>
            </a:r>
            <a:r>
              <a:rPr lang="en-US" sz="1600" dirty="0"/>
              <a:t>? Is quasilinear scattering appropriate?</a:t>
            </a:r>
          </a:p>
          <a:p>
            <a:pPr lvl="1"/>
            <a:endParaRPr lang="en-US" sz="2000" dirty="0"/>
          </a:p>
          <a:p>
            <a:r>
              <a:rPr lang="en-US" sz="2000" dirty="0"/>
              <a:t>Recent work has argued that EMIC waves can precipitate </a:t>
            </a:r>
            <a:r>
              <a:rPr lang="en-US" sz="2000" dirty="0">
                <a:solidFill>
                  <a:srgbClr val="FFC000"/>
                </a:solidFill>
              </a:rPr>
              <a:t>lower-energy/higher pitch angle </a:t>
            </a:r>
            <a:r>
              <a:rPr lang="en-US" sz="2000" dirty="0"/>
              <a:t>electrons, contrary to standard theory (e.g. Denton+ [2015])</a:t>
            </a:r>
          </a:p>
          <a:p>
            <a:endParaRPr lang="en-US" sz="2000" dirty="0"/>
          </a:p>
          <a:p>
            <a:r>
              <a:rPr lang="en-US" sz="2000" dirty="0"/>
              <a:t>It is still unclear how EMIC waves can</a:t>
            </a:r>
            <a:r>
              <a:rPr lang="en-US" sz="2000" dirty="0">
                <a:solidFill>
                  <a:srgbClr val="92D050"/>
                </a:solidFill>
              </a:rPr>
              <a:t> create local minima in PSD </a:t>
            </a:r>
            <a:r>
              <a:rPr lang="en-US" sz="2000" dirty="0"/>
              <a:t>if the core population (near 90 degrees pitch angle) is unaffected by the interaction</a:t>
            </a:r>
          </a:p>
          <a:p>
            <a:endParaRPr lang="en-US" sz="2000" dirty="0"/>
          </a:p>
          <a:p>
            <a:r>
              <a:rPr lang="en-US" sz="2000" dirty="0"/>
              <a:t>How are EMIC waves </a:t>
            </a:r>
            <a:r>
              <a:rPr lang="en-US" sz="2000" dirty="0">
                <a:solidFill>
                  <a:srgbClr val="FF0000"/>
                </a:solidFill>
              </a:rPr>
              <a:t>generated at low L </a:t>
            </a:r>
            <a:r>
              <a:rPr lang="en-US" sz="2000" dirty="0"/>
              <a:t>(1.5-2.5)? Do they contribute to scattering at these low L values?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531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Many questions surrounding EMIC waves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AA3DC8-103B-40C4-9BDB-28AFABE46569}"/>
              </a:ext>
            </a:extLst>
          </p:cNvPr>
          <p:cNvSpPr/>
          <p:nvPr/>
        </p:nvSpPr>
        <p:spPr>
          <a:xfrm>
            <a:off x="-1" y="4326903"/>
            <a:ext cx="6497613" cy="25310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7CEDDA-5772-4DC2-802C-5E84D402BC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717" y="1291086"/>
            <a:ext cx="4290542" cy="5550687"/>
          </a:xfrm>
          <a:prstGeom prst="rect">
            <a:avLst/>
          </a:prstGeom>
        </p:spPr>
      </p:pic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AAB2A5A7-47B1-4E49-ADB5-10DC6746C62C}"/>
              </a:ext>
            </a:extLst>
          </p:cNvPr>
          <p:cNvSpPr txBox="1">
            <a:spLocks/>
          </p:cNvSpPr>
          <p:nvPr/>
        </p:nvSpPr>
        <p:spPr>
          <a:xfrm>
            <a:off x="10723804" y="6675755"/>
            <a:ext cx="1081087" cy="25233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i="1" dirty="0" err="1">
                <a:latin typeface="+mn-lt"/>
              </a:rPr>
              <a:t>Capannolo</a:t>
            </a:r>
            <a:r>
              <a:rPr lang="en-US" sz="700" i="1" dirty="0">
                <a:latin typeface="+mn-lt"/>
              </a:rPr>
              <a:t>+ [2018]</a:t>
            </a:r>
          </a:p>
        </p:txBody>
      </p:sp>
    </p:spTree>
    <p:extLst>
      <p:ext uri="{BB962C8B-B14F-4D97-AF65-F5344CB8AC3E}">
        <p14:creationId xmlns:p14="http://schemas.microsoft.com/office/powerpoint/2010/main" val="603082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2 </a:t>
            </a:r>
            <a:r>
              <a:rPr lang="en-US" sz="2400" dirty="0">
                <a:solidFill>
                  <a:srgbClr val="00B0F0"/>
                </a:solidFill>
              </a:rPr>
              <a:t>Precipitation (e.g., via EMIC waves) vs magnetopause shadowing in dropouts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22" y="1585537"/>
            <a:ext cx="6214692" cy="5012306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F468CF"/>
                </a:solidFill>
              </a:rPr>
              <a:t>MLT extent </a:t>
            </a:r>
            <a:r>
              <a:rPr lang="en-US" sz="2000" dirty="0"/>
              <a:t>of EMIC waves is not well known is except in a statistical sense. </a:t>
            </a:r>
          </a:p>
          <a:p>
            <a:pPr lvl="1"/>
            <a:r>
              <a:rPr lang="en-US" sz="1600" dirty="0"/>
              <a:t>Are EMIC waves are very localized? Why are EMIC waves so </a:t>
            </a:r>
            <a:r>
              <a:rPr lang="en-US" sz="1600" dirty="0" err="1"/>
              <a:t>bursty</a:t>
            </a:r>
            <a:r>
              <a:rPr lang="en-US" sz="1600" dirty="0"/>
              <a:t>? Is quasilinear scattering appropriate?</a:t>
            </a:r>
          </a:p>
          <a:p>
            <a:pPr lvl="1"/>
            <a:endParaRPr lang="en-US" sz="2000" dirty="0"/>
          </a:p>
          <a:p>
            <a:r>
              <a:rPr lang="en-US" sz="2000" dirty="0"/>
              <a:t>Recent work has argued that EMIC waves can precipitate </a:t>
            </a:r>
            <a:r>
              <a:rPr lang="en-US" sz="2000" dirty="0">
                <a:solidFill>
                  <a:srgbClr val="FFC000"/>
                </a:solidFill>
              </a:rPr>
              <a:t>lower-energy/higher pitch angle </a:t>
            </a:r>
            <a:r>
              <a:rPr lang="en-US" sz="2000" dirty="0"/>
              <a:t>electrons, contrary to standard theory (e.g. Denton+ [2015])</a:t>
            </a:r>
          </a:p>
          <a:p>
            <a:endParaRPr lang="en-US" sz="2000" dirty="0"/>
          </a:p>
          <a:p>
            <a:r>
              <a:rPr lang="en-US" sz="2000" dirty="0"/>
              <a:t>It is still unclear how EMIC waves can</a:t>
            </a:r>
            <a:r>
              <a:rPr lang="en-US" sz="2000" dirty="0">
                <a:solidFill>
                  <a:srgbClr val="92D050"/>
                </a:solidFill>
              </a:rPr>
              <a:t> create local minima in PSD </a:t>
            </a:r>
            <a:r>
              <a:rPr lang="en-US" sz="2000" dirty="0"/>
              <a:t>if the core population (near 90 degrees pitch angle) is unaffected by the interaction</a:t>
            </a:r>
          </a:p>
          <a:p>
            <a:endParaRPr lang="en-US" sz="2000" dirty="0"/>
          </a:p>
          <a:p>
            <a:r>
              <a:rPr lang="en-US" sz="2000" dirty="0"/>
              <a:t>How are EMIC waves </a:t>
            </a:r>
            <a:r>
              <a:rPr lang="en-US" sz="2000" dirty="0">
                <a:solidFill>
                  <a:srgbClr val="FF0000"/>
                </a:solidFill>
              </a:rPr>
              <a:t>generated at low L </a:t>
            </a:r>
            <a:r>
              <a:rPr lang="en-US" sz="2000" dirty="0"/>
              <a:t>(1.5-2.5)? Do they contribute to scattering at these low L values?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531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Many questions surrounding EMIC waves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AA3DC8-103B-40C4-9BDB-28AFABE46569}"/>
              </a:ext>
            </a:extLst>
          </p:cNvPr>
          <p:cNvSpPr/>
          <p:nvPr/>
        </p:nvSpPr>
        <p:spPr>
          <a:xfrm>
            <a:off x="-1" y="5665509"/>
            <a:ext cx="6497613" cy="1192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0A9824-088B-404C-AD47-274E1E7AF188}"/>
              </a:ext>
            </a:extLst>
          </p:cNvPr>
          <p:cNvGrpSpPr/>
          <p:nvPr/>
        </p:nvGrpSpPr>
        <p:grpSpPr>
          <a:xfrm>
            <a:off x="7394574" y="1182814"/>
            <a:ext cx="4535904" cy="5579399"/>
            <a:chOff x="7344879" y="884644"/>
            <a:chExt cx="4535904" cy="55793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EB8DC4-ECB7-485C-AF42-2F3E01765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4879" y="884644"/>
              <a:ext cx="4535904" cy="5503277"/>
            </a:xfrm>
            <a:prstGeom prst="rect">
              <a:avLst/>
            </a:prstGeom>
          </p:spPr>
        </p:pic>
        <p:sp>
          <p:nvSpPr>
            <p:cNvPr id="10" name="Text Placeholder 5">
              <a:extLst>
                <a:ext uri="{FF2B5EF4-FFF2-40B4-BE49-F238E27FC236}">
                  <a16:creationId xmlns:a16="http://schemas.microsoft.com/office/drawing/2014/main" id="{16F2F630-8383-435E-871F-C60B82C16E31}"/>
                </a:ext>
              </a:extLst>
            </p:cNvPr>
            <p:cNvSpPr txBox="1">
              <a:spLocks/>
            </p:cNvSpPr>
            <p:nvPr/>
          </p:nvSpPr>
          <p:spPr>
            <a:xfrm>
              <a:off x="10689465" y="6211708"/>
              <a:ext cx="1081087" cy="2523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 err="1"/>
                <a:t>Usanova</a:t>
              </a:r>
              <a:r>
                <a:rPr lang="en-US" sz="700" i="1" dirty="0"/>
                <a:t>+ [2014]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8699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Major gaps in our understanding of radiation belt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6554353" cy="5691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F468CF"/>
                </a:solidFill>
              </a:rPr>
              <a:t>relative contribution </a:t>
            </a:r>
            <a:r>
              <a:rPr lang="en-US" dirty="0"/>
              <a:t>between radial transport/diffusion and local wave acceleration to radiation belt enhancements is still</a:t>
            </a:r>
            <a:r>
              <a:rPr lang="en-US" dirty="0">
                <a:solidFill>
                  <a:srgbClr val="F468CF"/>
                </a:solidFill>
              </a:rPr>
              <a:t> not well-quantified</a:t>
            </a:r>
            <a:r>
              <a:rPr lang="en-US" dirty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rgbClr val="92D050"/>
                </a:solidFill>
              </a:rPr>
              <a:t>the role of wave-particle interactions </a:t>
            </a:r>
            <a:r>
              <a:rPr lang="en-US" dirty="0"/>
              <a:t>(e.g., due to EMIC waves) in rapid, large-scale radiation belt dropouts, </a:t>
            </a:r>
            <a:r>
              <a:rPr lang="en-US" dirty="0">
                <a:solidFill>
                  <a:srgbClr val="92D050"/>
                </a:solidFill>
              </a:rPr>
              <a:t>relative to magnetopause shadowing</a:t>
            </a:r>
            <a:r>
              <a:rPr lang="en-US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</a:t>
            </a:r>
            <a:r>
              <a:rPr lang="en-US" dirty="0">
                <a:solidFill>
                  <a:srgbClr val="5BD4FF"/>
                </a:solidFill>
              </a:rPr>
              <a:t>energetic particle precipitation </a:t>
            </a:r>
            <a:r>
              <a:rPr lang="en-US" dirty="0"/>
              <a:t>(EPP) from the radiation belt/ring current </a:t>
            </a:r>
            <a:r>
              <a:rPr lang="en-US" dirty="0">
                <a:solidFill>
                  <a:srgbClr val="5BD4FF"/>
                </a:solidFill>
              </a:rPr>
              <a:t>impact</a:t>
            </a:r>
            <a:r>
              <a:rPr lang="en-US" dirty="0"/>
              <a:t> the ionosphere, and upper atmospheric chemistry and climate?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D961"/>
                </a:solidFill>
              </a:rPr>
              <a:t>interplanetary shocks </a:t>
            </a:r>
            <a:r>
              <a:rPr lang="en-US" dirty="0"/>
              <a:t>play in transporting radiation belt electrons to low L? Why have we </a:t>
            </a:r>
            <a:r>
              <a:rPr lang="en-US" dirty="0">
                <a:solidFill>
                  <a:srgbClr val="FFD961"/>
                </a:solidFill>
              </a:rPr>
              <a:t>not observed </a:t>
            </a:r>
            <a:r>
              <a:rPr lang="en-US" dirty="0"/>
              <a:t>&gt;1.5 MeV electrons in the inner zone during the Van Allen Probes era?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FF00"/>
                </a:solidFill>
              </a:rPr>
              <a:t>nonlinear interactions </a:t>
            </a:r>
            <a:r>
              <a:rPr lang="en-US" dirty="0"/>
              <a:t>and other effects play in the global state of the radiation belt? What is the relative role of </a:t>
            </a:r>
            <a:r>
              <a:rPr lang="en-US" dirty="0">
                <a:solidFill>
                  <a:srgbClr val="FFFF00"/>
                </a:solidFill>
              </a:rPr>
              <a:t>quasilinear vs nonlinear </a:t>
            </a:r>
            <a:r>
              <a:rPr lang="en-US" dirty="0"/>
              <a:t>interactions?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4C348-74EF-4ABB-B70D-55727BD3E878}"/>
              </a:ext>
            </a:extLst>
          </p:cNvPr>
          <p:cNvGrpSpPr/>
          <p:nvPr/>
        </p:nvGrpSpPr>
        <p:grpSpPr>
          <a:xfrm>
            <a:off x="7514478" y="1912606"/>
            <a:ext cx="4484575" cy="3689961"/>
            <a:chOff x="7707425" y="1342154"/>
            <a:chExt cx="4484575" cy="36899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13805-6B99-4B37-89E6-C6279EB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425" y="1342154"/>
              <a:ext cx="4445938" cy="3489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BE712-E32A-4BAA-84FD-52AA367EBF9C}"/>
                </a:ext>
              </a:extLst>
            </p:cNvPr>
            <p:cNvSpPr txBox="1"/>
            <p:nvPr/>
          </p:nvSpPr>
          <p:spPr>
            <a:xfrm>
              <a:off x="11497579" y="4832060"/>
              <a:ext cx="6944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err="1">
                  <a:solidFill>
                    <a:schemeClr val="bg1"/>
                  </a:solidFill>
                </a:rPr>
                <a:t>Mauk</a:t>
              </a:r>
              <a:r>
                <a:rPr lang="en-US" sz="700" i="1" dirty="0">
                  <a:solidFill>
                    <a:schemeClr val="bg1"/>
                  </a:solidFill>
                </a:rPr>
                <a:t>+ [2013]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69ABF2F-6984-4F6C-9006-51C558171710}"/>
              </a:ext>
            </a:extLst>
          </p:cNvPr>
          <p:cNvSpPr/>
          <p:nvPr/>
        </p:nvSpPr>
        <p:spPr>
          <a:xfrm>
            <a:off x="-1" y="3318234"/>
            <a:ext cx="7222921" cy="31077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5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2 </a:t>
            </a:r>
            <a:r>
              <a:rPr lang="en-US" sz="2400" dirty="0">
                <a:solidFill>
                  <a:srgbClr val="00B0F0"/>
                </a:solidFill>
              </a:rPr>
              <a:t>Precipitation (e.g., via EMIC waves) vs magnetopause shadowing in dropouts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22" y="1585537"/>
            <a:ext cx="6214692" cy="5012306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rgbClr val="F468CF"/>
                </a:solidFill>
              </a:rPr>
              <a:t>MLT extent </a:t>
            </a:r>
            <a:r>
              <a:rPr lang="en-US" sz="2000" dirty="0"/>
              <a:t>of EMIC waves is not well known is except in a statistical sense. </a:t>
            </a:r>
          </a:p>
          <a:p>
            <a:pPr lvl="1"/>
            <a:r>
              <a:rPr lang="en-US" sz="1600" dirty="0"/>
              <a:t>Are EMIC waves are very localized? Why are EMIC waves so </a:t>
            </a:r>
            <a:r>
              <a:rPr lang="en-US" sz="1600" dirty="0" err="1"/>
              <a:t>bursty</a:t>
            </a:r>
            <a:r>
              <a:rPr lang="en-US" sz="1600" dirty="0"/>
              <a:t>? Is quasilinear scattering appropriate?</a:t>
            </a:r>
          </a:p>
          <a:p>
            <a:pPr lvl="1"/>
            <a:endParaRPr lang="en-US" sz="2000" dirty="0"/>
          </a:p>
          <a:p>
            <a:r>
              <a:rPr lang="en-US" sz="2000" dirty="0"/>
              <a:t>Recent work has argued that EMIC waves can precipitate </a:t>
            </a:r>
            <a:r>
              <a:rPr lang="en-US" sz="2000" dirty="0">
                <a:solidFill>
                  <a:srgbClr val="FFC000"/>
                </a:solidFill>
              </a:rPr>
              <a:t>lower-energy/higher pitch angle </a:t>
            </a:r>
            <a:r>
              <a:rPr lang="en-US" sz="2000" dirty="0"/>
              <a:t>electrons, contrary to standard theory (e.g. Denton+ [2015])</a:t>
            </a:r>
          </a:p>
          <a:p>
            <a:endParaRPr lang="en-US" sz="2000" dirty="0"/>
          </a:p>
          <a:p>
            <a:r>
              <a:rPr lang="en-US" sz="2000" dirty="0"/>
              <a:t>It is still unclear how EMIC waves can</a:t>
            </a:r>
            <a:r>
              <a:rPr lang="en-US" sz="2000" dirty="0">
                <a:solidFill>
                  <a:srgbClr val="92D050"/>
                </a:solidFill>
              </a:rPr>
              <a:t> create local minima in PSD </a:t>
            </a:r>
            <a:r>
              <a:rPr lang="en-US" sz="2000" dirty="0"/>
              <a:t>if the core population (near 90 degrees pitch angle) is unaffected by the interaction</a:t>
            </a:r>
          </a:p>
          <a:p>
            <a:endParaRPr lang="en-US" sz="2000" dirty="0"/>
          </a:p>
          <a:p>
            <a:r>
              <a:rPr lang="en-US" sz="2000" dirty="0"/>
              <a:t>How are EMIC waves </a:t>
            </a:r>
            <a:r>
              <a:rPr lang="en-US" sz="2000" dirty="0">
                <a:solidFill>
                  <a:srgbClr val="FF0000"/>
                </a:solidFill>
              </a:rPr>
              <a:t>generated at low L </a:t>
            </a:r>
            <a:r>
              <a:rPr lang="en-US" sz="2000" dirty="0"/>
              <a:t>(1.5-2.5)? Do they contribute to scattering at these low L values?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5313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Many questions surrounding EMIC waves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743925-383A-4078-8CAD-6CFD544D858B}"/>
              </a:ext>
            </a:extLst>
          </p:cNvPr>
          <p:cNvGrpSpPr/>
          <p:nvPr/>
        </p:nvGrpSpPr>
        <p:grpSpPr>
          <a:xfrm>
            <a:off x="7225504" y="3655340"/>
            <a:ext cx="4876108" cy="3294701"/>
            <a:chOff x="7222920" y="1802440"/>
            <a:chExt cx="4876108" cy="329470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F1B29A-06EE-4EF0-8E04-EA8C43992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2920" y="1802440"/>
              <a:ext cx="4818316" cy="3201990"/>
            </a:xfrm>
            <a:prstGeom prst="rect">
              <a:avLst/>
            </a:prstGeom>
          </p:spPr>
        </p:pic>
        <p:sp>
          <p:nvSpPr>
            <p:cNvPr id="10" name="Text Placeholder 5">
              <a:extLst>
                <a:ext uri="{FF2B5EF4-FFF2-40B4-BE49-F238E27FC236}">
                  <a16:creationId xmlns:a16="http://schemas.microsoft.com/office/drawing/2014/main" id="{A5BEEC67-8900-4188-B859-D66E0B4B7DF0}"/>
                </a:ext>
              </a:extLst>
            </p:cNvPr>
            <p:cNvSpPr txBox="1">
              <a:spLocks/>
            </p:cNvSpPr>
            <p:nvPr/>
          </p:nvSpPr>
          <p:spPr>
            <a:xfrm>
              <a:off x="11017941" y="4844806"/>
              <a:ext cx="1081087" cy="2523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 err="1"/>
                <a:t>Drozdov</a:t>
              </a:r>
              <a:r>
                <a:rPr lang="en-US" sz="700" i="1" dirty="0"/>
                <a:t>+ [2017]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2DDC22-B302-44F8-99A9-DC7FC0817883}"/>
              </a:ext>
            </a:extLst>
          </p:cNvPr>
          <p:cNvGrpSpPr/>
          <p:nvPr/>
        </p:nvGrpSpPr>
        <p:grpSpPr>
          <a:xfrm>
            <a:off x="7088957" y="1137458"/>
            <a:ext cx="5012655" cy="2219650"/>
            <a:chOff x="7088957" y="1137458"/>
            <a:chExt cx="5012655" cy="221965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DF68A6A-8419-4E20-9AB4-B61B2BD7F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957" y="1137458"/>
              <a:ext cx="5012655" cy="2162451"/>
            </a:xfrm>
            <a:prstGeom prst="rect">
              <a:avLst/>
            </a:prstGeom>
          </p:spPr>
        </p:pic>
        <p:sp>
          <p:nvSpPr>
            <p:cNvPr id="16" name="Text Placeholder 5">
              <a:extLst>
                <a:ext uri="{FF2B5EF4-FFF2-40B4-BE49-F238E27FC236}">
                  <a16:creationId xmlns:a16="http://schemas.microsoft.com/office/drawing/2014/main" id="{FC5D82B9-25F4-40C2-891A-3374C0AF276E}"/>
                </a:ext>
              </a:extLst>
            </p:cNvPr>
            <p:cNvSpPr txBox="1">
              <a:spLocks/>
            </p:cNvSpPr>
            <p:nvPr/>
          </p:nvSpPr>
          <p:spPr>
            <a:xfrm>
              <a:off x="9054740" y="3104773"/>
              <a:ext cx="1081087" cy="2523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/>
                <a:t>Min+ [2012]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5698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2 </a:t>
            </a:r>
            <a:r>
              <a:rPr lang="en-US" sz="2400" dirty="0">
                <a:solidFill>
                  <a:srgbClr val="00B0F0"/>
                </a:solidFill>
              </a:rPr>
              <a:t>Precipitation (e.g., via EMIC waves) vs magnetopause shadowing in dropouts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395167"/>
            <a:ext cx="5873981" cy="51777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F468CF"/>
                </a:solidFill>
              </a:rPr>
              <a:t>relationship between </a:t>
            </a:r>
            <a:r>
              <a:rPr lang="en-US" dirty="0"/>
              <a:t>precipitation patches observed at low altitude and plasma wave populations in space? </a:t>
            </a:r>
          </a:p>
          <a:p>
            <a:pPr lvl="1"/>
            <a:r>
              <a:rPr lang="en-US" dirty="0"/>
              <a:t>What waves produce precipitation and when/where? e.g. Sometimes precipitation is observed by several BARREL balloons along MLT, but not by one in between: why? </a:t>
            </a:r>
          </a:p>
          <a:p>
            <a:pPr lvl="1"/>
            <a:endParaRPr lang="en-US" dirty="0"/>
          </a:p>
          <a:p>
            <a:r>
              <a:rPr lang="en-US" dirty="0"/>
              <a:t>Better quantification of how chorus waves and keV/MeV </a:t>
            </a:r>
            <a:r>
              <a:rPr lang="en-US" dirty="0">
                <a:solidFill>
                  <a:srgbClr val="FFC000"/>
                </a:solidFill>
              </a:rPr>
              <a:t>microbursts</a:t>
            </a:r>
            <a:r>
              <a:rPr lang="en-US" dirty="0"/>
              <a:t> contribute to global losses </a:t>
            </a:r>
          </a:p>
          <a:p>
            <a:pPr lvl="1"/>
            <a:r>
              <a:rPr lang="en-US" dirty="0"/>
              <a:t>How important are chorus waves for precipitating both 10-100s keV and MeV electrons?</a:t>
            </a:r>
          </a:p>
          <a:p>
            <a:pPr lvl="1"/>
            <a:endParaRPr lang="en-US" dirty="0"/>
          </a:p>
          <a:p>
            <a:r>
              <a:rPr lang="en-US" dirty="0"/>
              <a:t>We need improved estimates of the </a:t>
            </a:r>
            <a:r>
              <a:rPr lang="en-US" dirty="0">
                <a:solidFill>
                  <a:srgbClr val="5BD4FF"/>
                </a:solidFill>
              </a:rPr>
              <a:t>spatial and temporal coherence scales </a:t>
            </a:r>
            <a:r>
              <a:rPr lang="en-US" dirty="0"/>
              <a:t>of magnetospheric waves</a:t>
            </a:r>
          </a:p>
          <a:p>
            <a:pPr lvl="1"/>
            <a:r>
              <a:rPr lang="en-US" dirty="0"/>
              <a:t>Crucial towards a quantitative understanding of precipitation/loss</a:t>
            </a:r>
          </a:p>
          <a:p>
            <a:pPr lvl="1"/>
            <a:r>
              <a:rPr lang="en-US" dirty="0"/>
              <a:t>Spatial and coherence scales vary between wave modes   (Blum+ [2016]; </a:t>
            </a:r>
            <a:r>
              <a:rPr lang="en-US" dirty="0" err="1"/>
              <a:t>Agapitov</a:t>
            </a:r>
            <a:r>
              <a:rPr lang="en-US" dirty="0"/>
              <a:t>+ [2017, 2018]; Crew+ [2016]; Blake+ [2016])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1BE27E-C1D9-4B27-B1E8-E1E8002201B3}"/>
              </a:ext>
            </a:extLst>
          </p:cNvPr>
          <p:cNvSpPr txBox="1"/>
          <p:nvPr/>
        </p:nvSpPr>
        <p:spPr>
          <a:xfrm>
            <a:off x="366563" y="681037"/>
            <a:ext cx="10510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Precipitation patterns at low altitude vs wave properties observed at high altitude?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8DBC10-BD74-46EC-912C-C0A8F8A13B82}"/>
              </a:ext>
            </a:extLst>
          </p:cNvPr>
          <p:cNvGrpSpPr/>
          <p:nvPr/>
        </p:nvGrpSpPr>
        <p:grpSpPr>
          <a:xfrm>
            <a:off x="7146073" y="1644759"/>
            <a:ext cx="4894489" cy="4678537"/>
            <a:chOff x="7405261" y="968554"/>
            <a:chExt cx="4894489" cy="46785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E994E0-BA44-4399-8E43-706576399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5261" y="968554"/>
              <a:ext cx="4681244" cy="4629358"/>
            </a:xfrm>
            <a:prstGeom prst="rect">
              <a:avLst/>
            </a:prstGeom>
          </p:spPr>
        </p:pic>
        <p:sp>
          <p:nvSpPr>
            <p:cNvPr id="13" name="Text Placeholder 5">
              <a:extLst>
                <a:ext uri="{FF2B5EF4-FFF2-40B4-BE49-F238E27FC236}">
                  <a16:creationId xmlns:a16="http://schemas.microsoft.com/office/drawing/2014/main" id="{4C9B5568-5066-450C-AA67-7077CB04FF36}"/>
                </a:ext>
              </a:extLst>
            </p:cNvPr>
            <p:cNvSpPr txBox="1">
              <a:spLocks/>
            </p:cNvSpPr>
            <p:nvPr/>
          </p:nvSpPr>
          <p:spPr>
            <a:xfrm>
              <a:off x="11218663" y="5394756"/>
              <a:ext cx="1081087" cy="252335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 err="1">
                  <a:latin typeface="+mn-lt"/>
                </a:rPr>
                <a:t>Capannolo</a:t>
              </a:r>
              <a:r>
                <a:rPr lang="en-US" sz="700" i="1" dirty="0">
                  <a:latin typeface="+mn-lt"/>
                </a:rPr>
                <a:t>+ [2019]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A0E943E9-8DEE-4448-B15A-78E3F5C3A8B7}"/>
              </a:ext>
            </a:extLst>
          </p:cNvPr>
          <p:cNvSpPr/>
          <p:nvPr/>
        </p:nvSpPr>
        <p:spPr>
          <a:xfrm>
            <a:off x="-1" y="3091992"/>
            <a:ext cx="6497613" cy="37660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35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2 </a:t>
            </a:r>
            <a:r>
              <a:rPr lang="en-US" sz="2400" dirty="0">
                <a:solidFill>
                  <a:srgbClr val="00B0F0"/>
                </a:solidFill>
              </a:rPr>
              <a:t>Precipitation (e.g., via EMIC waves) vs magnetopause shadowing in dropouts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395167"/>
            <a:ext cx="5873981" cy="51777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F468CF"/>
                </a:solidFill>
              </a:rPr>
              <a:t>relationship between </a:t>
            </a:r>
            <a:r>
              <a:rPr lang="en-US" dirty="0"/>
              <a:t>precipitation patches observed at low altitude and plasma wave populations in space? </a:t>
            </a:r>
          </a:p>
          <a:p>
            <a:pPr lvl="1"/>
            <a:r>
              <a:rPr lang="en-US" dirty="0"/>
              <a:t>What waves produce precipitation and when/where? e.g. Sometimes precipitation is observed by several BARREL balloons along MLT, but not by one in between: why? </a:t>
            </a:r>
          </a:p>
          <a:p>
            <a:pPr lvl="1"/>
            <a:endParaRPr lang="en-US" dirty="0"/>
          </a:p>
          <a:p>
            <a:r>
              <a:rPr lang="en-US" dirty="0"/>
              <a:t>Better quantification of how chorus waves and keV/MeV </a:t>
            </a:r>
            <a:r>
              <a:rPr lang="en-US" dirty="0">
                <a:solidFill>
                  <a:srgbClr val="FFC000"/>
                </a:solidFill>
              </a:rPr>
              <a:t>microbursts</a:t>
            </a:r>
            <a:r>
              <a:rPr lang="en-US" dirty="0"/>
              <a:t> contribute to global losses </a:t>
            </a:r>
          </a:p>
          <a:p>
            <a:pPr lvl="1"/>
            <a:r>
              <a:rPr lang="en-US" dirty="0"/>
              <a:t>How important are chorus waves for precipitating both 10-100s keV and MeV electrons?</a:t>
            </a:r>
          </a:p>
          <a:p>
            <a:pPr lvl="1"/>
            <a:endParaRPr lang="en-US" dirty="0"/>
          </a:p>
          <a:p>
            <a:r>
              <a:rPr lang="en-US" dirty="0"/>
              <a:t>We need improved estimates of the </a:t>
            </a:r>
            <a:r>
              <a:rPr lang="en-US" dirty="0">
                <a:solidFill>
                  <a:srgbClr val="5BD4FF"/>
                </a:solidFill>
              </a:rPr>
              <a:t>spatial and temporal coherence scales </a:t>
            </a:r>
            <a:r>
              <a:rPr lang="en-US" dirty="0"/>
              <a:t>of magnetospheric waves</a:t>
            </a:r>
          </a:p>
          <a:p>
            <a:pPr lvl="1"/>
            <a:r>
              <a:rPr lang="en-US" dirty="0"/>
              <a:t>Crucial towards a quantitative understanding of precipitation/loss</a:t>
            </a:r>
          </a:p>
          <a:p>
            <a:pPr lvl="1"/>
            <a:r>
              <a:rPr lang="en-US" dirty="0"/>
              <a:t>Spatial and coherence scales vary between wave modes   (Blum+ [2016]; </a:t>
            </a:r>
            <a:r>
              <a:rPr lang="en-US" dirty="0" err="1"/>
              <a:t>Agapitov</a:t>
            </a:r>
            <a:r>
              <a:rPr lang="en-US" dirty="0"/>
              <a:t>+ [2017, 2018]; Crew+ [2016]; Blake+ [2016])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1CC400-FE4C-4B84-B467-F88E9A1E38D0}"/>
              </a:ext>
            </a:extLst>
          </p:cNvPr>
          <p:cNvGrpSpPr/>
          <p:nvPr/>
        </p:nvGrpSpPr>
        <p:grpSpPr>
          <a:xfrm>
            <a:off x="7340679" y="1643400"/>
            <a:ext cx="4484758" cy="4426131"/>
            <a:chOff x="7588102" y="1521653"/>
            <a:chExt cx="4484758" cy="4426131"/>
          </a:xfrm>
        </p:grpSpPr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FC2FF70A-021A-42D7-8AA2-108A7D048D32}"/>
                </a:ext>
              </a:extLst>
            </p:cNvPr>
            <p:cNvSpPr txBox="1">
              <a:spLocks/>
            </p:cNvSpPr>
            <p:nvPr/>
          </p:nvSpPr>
          <p:spPr>
            <a:xfrm>
              <a:off x="11202310" y="5777967"/>
              <a:ext cx="870550" cy="16981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 err="1">
                  <a:solidFill>
                    <a:schemeClr val="bg1"/>
                  </a:solidFill>
                  <a:latin typeface="+mn-lt"/>
                </a:rPr>
                <a:t>Mozer</a:t>
              </a:r>
              <a:r>
                <a:rPr lang="en-US" sz="700" i="1" dirty="0">
                  <a:solidFill>
                    <a:schemeClr val="bg1"/>
                  </a:solidFill>
                  <a:latin typeface="+mn-lt"/>
                </a:rPr>
                <a:t>+ [2018]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7A0244-8EA6-4CA1-8F5B-05DD4326A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8102" y="1521653"/>
              <a:ext cx="4420418" cy="4256314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FFA1FB3-BDFB-4D71-B10C-C1BCA982DDBE}"/>
              </a:ext>
            </a:extLst>
          </p:cNvPr>
          <p:cNvSpPr/>
          <p:nvPr/>
        </p:nvSpPr>
        <p:spPr>
          <a:xfrm>
            <a:off x="-1" y="4251489"/>
            <a:ext cx="6497613" cy="26065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663B7-3FAA-4FAD-BD8C-1B42AFBFD684}"/>
              </a:ext>
            </a:extLst>
          </p:cNvPr>
          <p:cNvSpPr txBox="1"/>
          <p:nvPr/>
        </p:nvSpPr>
        <p:spPr>
          <a:xfrm>
            <a:off x="366563" y="681037"/>
            <a:ext cx="10510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Precipitation patterns at low altitude vs wave properties observed at high altitude?</a:t>
            </a:r>
          </a:p>
        </p:txBody>
      </p:sp>
    </p:spTree>
    <p:extLst>
      <p:ext uri="{BB962C8B-B14F-4D97-AF65-F5344CB8AC3E}">
        <p14:creationId xmlns:p14="http://schemas.microsoft.com/office/powerpoint/2010/main" val="90687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A241-23C5-49FF-90FF-2BD6D02A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Major Gap 2 </a:t>
            </a:r>
            <a:r>
              <a:rPr lang="en-US" sz="2400" dirty="0">
                <a:solidFill>
                  <a:srgbClr val="00B0F0"/>
                </a:solidFill>
              </a:rPr>
              <a:t>Precipitation (e.g., via EMIC waves) vs magnetopause shadowing in dropouts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55B2-D661-4CB5-821C-8EF2060C2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395167"/>
            <a:ext cx="5873981" cy="51777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What is the </a:t>
            </a:r>
            <a:r>
              <a:rPr lang="en-US" dirty="0">
                <a:solidFill>
                  <a:srgbClr val="F468CF"/>
                </a:solidFill>
              </a:rPr>
              <a:t>relationship between </a:t>
            </a:r>
            <a:r>
              <a:rPr lang="en-US" dirty="0"/>
              <a:t>precipitation patches observed at low altitude and plasma wave populations in space? </a:t>
            </a:r>
          </a:p>
          <a:p>
            <a:pPr lvl="1"/>
            <a:r>
              <a:rPr lang="en-US" dirty="0"/>
              <a:t>What waves produce precipitation and when/where? e.g. Sometimes precipitation is observed by several BARREL balloons along MLT, but not by one in between: why? </a:t>
            </a:r>
          </a:p>
          <a:p>
            <a:pPr lvl="1"/>
            <a:endParaRPr lang="en-US" dirty="0"/>
          </a:p>
          <a:p>
            <a:r>
              <a:rPr lang="en-US" dirty="0"/>
              <a:t>Better quantification of how chorus waves and keV/MeV </a:t>
            </a:r>
            <a:r>
              <a:rPr lang="en-US" dirty="0">
                <a:solidFill>
                  <a:srgbClr val="FFC000"/>
                </a:solidFill>
              </a:rPr>
              <a:t>microbursts</a:t>
            </a:r>
            <a:r>
              <a:rPr lang="en-US" dirty="0"/>
              <a:t> contribute to global losses </a:t>
            </a:r>
          </a:p>
          <a:p>
            <a:pPr lvl="1"/>
            <a:r>
              <a:rPr lang="en-US" dirty="0"/>
              <a:t>How important are chorus waves for precipitating both 10-100s keV and MeV electrons?</a:t>
            </a:r>
          </a:p>
          <a:p>
            <a:pPr lvl="1"/>
            <a:endParaRPr lang="en-US" dirty="0"/>
          </a:p>
          <a:p>
            <a:r>
              <a:rPr lang="en-US" dirty="0"/>
              <a:t>We need improved estimates of the </a:t>
            </a:r>
            <a:r>
              <a:rPr lang="en-US" dirty="0">
                <a:solidFill>
                  <a:srgbClr val="5BD4FF"/>
                </a:solidFill>
              </a:rPr>
              <a:t>spatial and temporal coherence scales </a:t>
            </a:r>
            <a:r>
              <a:rPr lang="en-US" dirty="0"/>
              <a:t>of magnetospheric waves</a:t>
            </a:r>
          </a:p>
          <a:p>
            <a:pPr lvl="1"/>
            <a:r>
              <a:rPr lang="en-US" dirty="0"/>
              <a:t>Crucial towards a quantitative understanding of precipitation/loss</a:t>
            </a:r>
          </a:p>
          <a:p>
            <a:pPr lvl="1"/>
            <a:r>
              <a:rPr lang="en-US" dirty="0"/>
              <a:t>Spatial and coherence scales vary between wave modes   (Blum+ [2016]; </a:t>
            </a:r>
            <a:r>
              <a:rPr lang="en-US" dirty="0" err="1"/>
              <a:t>Agapitov</a:t>
            </a:r>
            <a:r>
              <a:rPr lang="en-US" dirty="0"/>
              <a:t>+ [2017, 2018]; Crew+ [2016]; Blake+ [2016])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FA4A4A-3DE6-45B5-9740-17342FEA7FDF}"/>
              </a:ext>
            </a:extLst>
          </p:cNvPr>
          <p:cNvGrpSpPr/>
          <p:nvPr/>
        </p:nvGrpSpPr>
        <p:grpSpPr>
          <a:xfrm>
            <a:off x="6459662" y="2404991"/>
            <a:ext cx="5567824" cy="2781043"/>
            <a:chOff x="6636116" y="2750560"/>
            <a:chExt cx="5567824" cy="2781043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47C1D5D7-2186-46B3-9CE7-FA928F47C66B}"/>
                </a:ext>
              </a:extLst>
            </p:cNvPr>
            <p:cNvSpPr txBox="1">
              <a:spLocks/>
            </p:cNvSpPr>
            <p:nvPr/>
          </p:nvSpPr>
          <p:spPr>
            <a:xfrm>
              <a:off x="11321450" y="5361786"/>
              <a:ext cx="870550" cy="16981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 err="1">
                  <a:solidFill>
                    <a:schemeClr val="bg1"/>
                  </a:solidFill>
                </a:rPr>
                <a:t>Agapitov</a:t>
              </a:r>
              <a:r>
                <a:rPr lang="en-US" sz="700" i="1" dirty="0">
                  <a:solidFill>
                    <a:schemeClr val="bg1"/>
                  </a:solidFill>
                </a:rPr>
                <a:t>+ [2018]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88F3FE-1C5A-4C18-8A4F-F00ECD823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6116" y="2750560"/>
              <a:ext cx="5567824" cy="2611226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C443BA-66A8-4AFE-B734-BC3D72ABF9F1}"/>
              </a:ext>
            </a:extLst>
          </p:cNvPr>
          <p:cNvSpPr txBox="1"/>
          <p:nvPr/>
        </p:nvSpPr>
        <p:spPr>
          <a:xfrm>
            <a:off x="366563" y="681037"/>
            <a:ext cx="10510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Precipitation patterns at low altitude vs wave properties observed at high altitude?</a:t>
            </a:r>
          </a:p>
        </p:txBody>
      </p:sp>
    </p:spTree>
    <p:extLst>
      <p:ext uri="{BB962C8B-B14F-4D97-AF65-F5344CB8AC3E}">
        <p14:creationId xmlns:p14="http://schemas.microsoft.com/office/powerpoint/2010/main" val="1832560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Major gaps in our understanding of radiation belt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6554353" cy="5691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relative contribution between radial transport/diffusion and local wave acceleration to radiation belt enhancements is still not well-quantified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role of wave-particle interactions (e.g., due to EMIC waves) in rapid, large-scale radiation belt dropouts, relative to magnetopause shadowing?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</a:t>
            </a:r>
            <a:r>
              <a:rPr lang="en-US" dirty="0">
                <a:solidFill>
                  <a:srgbClr val="5BD4FF"/>
                </a:solidFill>
              </a:rPr>
              <a:t>energetic particle precipitation </a:t>
            </a:r>
            <a:r>
              <a:rPr lang="en-US" dirty="0"/>
              <a:t>(EPP) from the radiation belt/ring current </a:t>
            </a:r>
            <a:r>
              <a:rPr lang="en-US" dirty="0">
                <a:solidFill>
                  <a:srgbClr val="5BD4FF"/>
                </a:solidFill>
              </a:rPr>
              <a:t>impact</a:t>
            </a:r>
            <a:r>
              <a:rPr lang="en-US" dirty="0"/>
              <a:t> the ionosphere, and upper atmospheric chemistry and climate?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D961"/>
                </a:solidFill>
              </a:rPr>
              <a:t>interplanetary shocks </a:t>
            </a:r>
            <a:r>
              <a:rPr lang="en-US" dirty="0"/>
              <a:t>play in transporting radiation belt electrons to low L? Why have we </a:t>
            </a:r>
            <a:r>
              <a:rPr lang="en-US" dirty="0">
                <a:solidFill>
                  <a:srgbClr val="FFD961"/>
                </a:solidFill>
              </a:rPr>
              <a:t>not observed </a:t>
            </a:r>
            <a:r>
              <a:rPr lang="en-US" dirty="0"/>
              <a:t>&gt;1.5 MeV electrons in the inner zone during the Van Allen Probes era?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FF00"/>
                </a:solidFill>
              </a:rPr>
              <a:t>nonlinear interactions </a:t>
            </a:r>
            <a:r>
              <a:rPr lang="en-US" dirty="0"/>
              <a:t>and other effects play in the global state of the radiation belt? What is the relative role of </a:t>
            </a:r>
            <a:r>
              <a:rPr lang="en-US" dirty="0">
                <a:solidFill>
                  <a:srgbClr val="FFFF00"/>
                </a:solidFill>
              </a:rPr>
              <a:t>quasilinear vs nonlinear </a:t>
            </a:r>
            <a:r>
              <a:rPr lang="en-US" dirty="0"/>
              <a:t>interactions?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4C348-74EF-4ABB-B70D-55727BD3E878}"/>
              </a:ext>
            </a:extLst>
          </p:cNvPr>
          <p:cNvGrpSpPr/>
          <p:nvPr/>
        </p:nvGrpSpPr>
        <p:grpSpPr>
          <a:xfrm>
            <a:off x="7514478" y="1912606"/>
            <a:ext cx="4484575" cy="3689961"/>
            <a:chOff x="7707425" y="1342154"/>
            <a:chExt cx="4484575" cy="36899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13805-6B99-4B37-89E6-C6279EB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425" y="1342154"/>
              <a:ext cx="4445938" cy="3489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BE712-E32A-4BAA-84FD-52AA367EBF9C}"/>
                </a:ext>
              </a:extLst>
            </p:cNvPr>
            <p:cNvSpPr txBox="1"/>
            <p:nvPr/>
          </p:nvSpPr>
          <p:spPr>
            <a:xfrm>
              <a:off x="11497579" y="4832060"/>
              <a:ext cx="6944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err="1">
                  <a:solidFill>
                    <a:schemeClr val="bg1"/>
                  </a:solidFill>
                </a:rPr>
                <a:t>Mauk</a:t>
              </a:r>
              <a:r>
                <a:rPr lang="en-US" sz="700" i="1" dirty="0">
                  <a:solidFill>
                    <a:schemeClr val="bg1"/>
                  </a:solidFill>
                </a:rPr>
                <a:t>+ [2013]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69ABF2F-6984-4F6C-9006-51C558171710}"/>
              </a:ext>
            </a:extLst>
          </p:cNvPr>
          <p:cNvSpPr/>
          <p:nvPr/>
        </p:nvSpPr>
        <p:spPr>
          <a:xfrm>
            <a:off x="-1" y="4364610"/>
            <a:ext cx="7222921" cy="20613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20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Major gaps in our understanding of radiation belt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6554353" cy="5691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relative contribution between radial transport/diffusion and local wave acceleration to radiation belt enhancements is still not well-quantified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role of wave-particle interactions (e.g., due to EMIC waves) in rapid, large-scale radiation belt dropouts, relative to magnetopause shadowing?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energetic particle precipitation (EPP) from the radiation belt/ring current impact the ionosphere, and upper atmospheric chemistry and climate?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D961"/>
                </a:solidFill>
              </a:rPr>
              <a:t>interplanetary shocks </a:t>
            </a:r>
            <a:r>
              <a:rPr lang="en-US" dirty="0"/>
              <a:t>play in transporting radiation belt electrons to low L? Why have we </a:t>
            </a:r>
            <a:r>
              <a:rPr lang="en-US" dirty="0">
                <a:solidFill>
                  <a:srgbClr val="FFD961"/>
                </a:solidFill>
              </a:rPr>
              <a:t>not observed </a:t>
            </a:r>
            <a:r>
              <a:rPr lang="en-US" dirty="0"/>
              <a:t>&gt;1.5 MeV electrons in the inner zone during the Van Allen Probes era?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FF00"/>
                </a:solidFill>
              </a:rPr>
              <a:t>nonlinear interactions </a:t>
            </a:r>
            <a:r>
              <a:rPr lang="en-US" dirty="0"/>
              <a:t>and other effects play in the global state of the radiation belt? What is the relative role of </a:t>
            </a:r>
            <a:r>
              <a:rPr lang="en-US" dirty="0">
                <a:solidFill>
                  <a:srgbClr val="FFFF00"/>
                </a:solidFill>
              </a:rPr>
              <a:t>quasilinear vs nonlinear </a:t>
            </a:r>
            <a:r>
              <a:rPr lang="en-US" dirty="0"/>
              <a:t>interactions?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4C348-74EF-4ABB-B70D-55727BD3E878}"/>
              </a:ext>
            </a:extLst>
          </p:cNvPr>
          <p:cNvGrpSpPr/>
          <p:nvPr/>
        </p:nvGrpSpPr>
        <p:grpSpPr>
          <a:xfrm>
            <a:off x="7514478" y="1912606"/>
            <a:ext cx="4484575" cy="3689961"/>
            <a:chOff x="7707425" y="1342154"/>
            <a:chExt cx="4484575" cy="36899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13805-6B99-4B37-89E6-C6279EB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425" y="1342154"/>
              <a:ext cx="4445938" cy="3489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BE712-E32A-4BAA-84FD-52AA367EBF9C}"/>
                </a:ext>
              </a:extLst>
            </p:cNvPr>
            <p:cNvSpPr txBox="1"/>
            <p:nvPr/>
          </p:nvSpPr>
          <p:spPr>
            <a:xfrm>
              <a:off x="11497579" y="4832060"/>
              <a:ext cx="6944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err="1">
                  <a:solidFill>
                    <a:schemeClr val="bg1"/>
                  </a:solidFill>
                </a:rPr>
                <a:t>Mauk</a:t>
              </a:r>
              <a:r>
                <a:rPr lang="en-US" sz="700" i="1" dirty="0">
                  <a:solidFill>
                    <a:schemeClr val="bg1"/>
                  </a:solidFill>
                </a:rPr>
                <a:t>+ [2013]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69ABF2F-6984-4F6C-9006-51C558171710}"/>
              </a:ext>
            </a:extLst>
          </p:cNvPr>
          <p:cNvSpPr/>
          <p:nvPr/>
        </p:nvSpPr>
        <p:spPr>
          <a:xfrm>
            <a:off x="-1" y="5402513"/>
            <a:ext cx="7222921" cy="10234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30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Major gaps in our understanding of radiation belt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6554353" cy="5691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relative contribution between radial transport/diffusion and local wave acceleration to radiation belt enhancements is still not well-quantified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role of wave-particle interactions (e.g., due to EMIC waves) in rapid, large-scale radiation belt dropouts, relative to magnetopause shadowing?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does energetic particle precipitation (EPP) from the radiation belt/ring current impact the ionosphere, and upper atmospheric chemistry and climate?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role do interplanetary shocks play in transporting radiation belt electrons to low L? Why have we not observed &gt;1.5 MeV electrons in the inner zone during the Van Allen Probes era?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0000"/>
                </a:solidFill>
              </a:rPr>
              <a:t>nonlinear interactions </a:t>
            </a:r>
            <a:r>
              <a:rPr lang="en-US" dirty="0"/>
              <a:t>and other effects play in the global state of the radiation belt? What is the relative role of </a:t>
            </a:r>
            <a:r>
              <a:rPr lang="en-US" dirty="0">
                <a:solidFill>
                  <a:srgbClr val="FF0000"/>
                </a:solidFill>
              </a:rPr>
              <a:t>quasilinear vs nonlinear </a:t>
            </a:r>
            <a:r>
              <a:rPr lang="en-US" dirty="0"/>
              <a:t>interactions?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4C348-74EF-4ABB-B70D-55727BD3E878}"/>
              </a:ext>
            </a:extLst>
          </p:cNvPr>
          <p:cNvGrpSpPr/>
          <p:nvPr/>
        </p:nvGrpSpPr>
        <p:grpSpPr>
          <a:xfrm>
            <a:off x="7514478" y="1912606"/>
            <a:ext cx="4484575" cy="3689961"/>
            <a:chOff x="7707425" y="1342154"/>
            <a:chExt cx="4484575" cy="36899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13805-6B99-4B37-89E6-C6279EB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425" y="1342154"/>
              <a:ext cx="4445938" cy="3489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BE712-E32A-4BAA-84FD-52AA367EBF9C}"/>
                </a:ext>
              </a:extLst>
            </p:cNvPr>
            <p:cNvSpPr txBox="1"/>
            <p:nvPr/>
          </p:nvSpPr>
          <p:spPr>
            <a:xfrm>
              <a:off x="11497579" y="4832060"/>
              <a:ext cx="6944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err="1">
                  <a:solidFill>
                    <a:schemeClr val="bg1"/>
                  </a:solidFill>
                </a:rPr>
                <a:t>Mauk</a:t>
              </a:r>
              <a:r>
                <a:rPr lang="en-US" sz="700" i="1" dirty="0">
                  <a:solidFill>
                    <a:schemeClr val="bg1"/>
                  </a:solidFill>
                </a:rPr>
                <a:t>+ [2013]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829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Major gaps in our understanding of radiation belt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6554353" cy="5691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F468CF"/>
                </a:solidFill>
              </a:rPr>
              <a:t>relative contribution </a:t>
            </a:r>
            <a:r>
              <a:rPr lang="en-US" dirty="0"/>
              <a:t>between radial transport/diffusion and local wave acceleration to radiation belt enhancements is still</a:t>
            </a:r>
            <a:r>
              <a:rPr lang="en-US" dirty="0">
                <a:solidFill>
                  <a:srgbClr val="F468CF"/>
                </a:solidFill>
              </a:rPr>
              <a:t> not well-quantified</a:t>
            </a:r>
            <a:r>
              <a:rPr lang="en-US" dirty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rgbClr val="92D050"/>
                </a:solidFill>
              </a:rPr>
              <a:t>the role of wave-particle interactions </a:t>
            </a:r>
            <a:r>
              <a:rPr lang="en-US" dirty="0"/>
              <a:t>(e.g., due to EMIC waves) in rapid, large-scale radiation belt dropouts, </a:t>
            </a:r>
            <a:r>
              <a:rPr lang="en-US" dirty="0">
                <a:solidFill>
                  <a:srgbClr val="92D050"/>
                </a:solidFill>
              </a:rPr>
              <a:t>relative to magnetopause shadowing</a:t>
            </a:r>
            <a:r>
              <a:rPr lang="en-US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</a:t>
            </a:r>
            <a:r>
              <a:rPr lang="en-US" dirty="0">
                <a:solidFill>
                  <a:srgbClr val="5BD4FF"/>
                </a:solidFill>
              </a:rPr>
              <a:t>energetic particle precipitation </a:t>
            </a:r>
            <a:r>
              <a:rPr lang="en-US" dirty="0"/>
              <a:t>(EPP) from the radiation belt/ring current </a:t>
            </a:r>
            <a:r>
              <a:rPr lang="en-US" dirty="0">
                <a:solidFill>
                  <a:srgbClr val="5BD4FF"/>
                </a:solidFill>
              </a:rPr>
              <a:t>impact</a:t>
            </a:r>
            <a:r>
              <a:rPr lang="en-US" dirty="0"/>
              <a:t> the ionosphere, and upper atmospheric chemistry and climate?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D961"/>
                </a:solidFill>
              </a:rPr>
              <a:t>interplanetary shocks </a:t>
            </a:r>
            <a:r>
              <a:rPr lang="en-US" dirty="0"/>
              <a:t>play in transporting radiation belt electrons to low L? Why have we </a:t>
            </a:r>
            <a:r>
              <a:rPr lang="en-US" dirty="0">
                <a:solidFill>
                  <a:srgbClr val="FFD961"/>
                </a:solidFill>
              </a:rPr>
              <a:t>not observed </a:t>
            </a:r>
            <a:r>
              <a:rPr lang="en-US" dirty="0"/>
              <a:t>&gt;1.5 MeV electrons in the inner zone during the Van Allen Probes era?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0000"/>
                </a:solidFill>
              </a:rPr>
              <a:t>nonlinear interactions </a:t>
            </a:r>
            <a:r>
              <a:rPr lang="en-US" dirty="0"/>
              <a:t>and other effects play in the global state of the radiation belt? What is the relative role of </a:t>
            </a:r>
            <a:r>
              <a:rPr lang="en-US" dirty="0">
                <a:solidFill>
                  <a:srgbClr val="FF0000"/>
                </a:solidFill>
              </a:rPr>
              <a:t>quasilinear vs nonlinear </a:t>
            </a:r>
            <a:r>
              <a:rPr lang="en-US" dirty="0"/>
              <a:t>interactions?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4C348-74EF-4ABB-B70D-55727BD3E878}"/>
              </a:ext>
            </a:extLst>
          </p:cNvPr>
          <p:cNvGrpSpPr/>
          <p:nvPr/>
        </p:nvGrpSpPr>
        <p:grpSpPr>
          <a:xfrm>
            <a:off x="7514478" y="1912606"/>
            <a:ext cx="4484575" cy="3689961"/>
            <a:chOff x="7707425" y="1342154"/>
            <a:chExt cx="4484575" cy="36899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13805-6B99-4B37-89E6-C6279EB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425" y="1342154"/>
              <a:ext cx="4445938" cy="3489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BE712-E32A-4BAA-84FD-52AA367EBF9C}"/>
                </a:ext>
              </a:extLst>
            </p:cNvPr>
            <p:cNvSpPr txBox="1"/>
            <p:nvPr/>
          </p:nvSpPr>
          <p:spPr>
            <a:xfrm>
              <a:off x="11497579" y="4832060"/>
              <a:ext cx="6944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err="1">
                  <a:solidFill>
                    <a:schemeClr val="bg1"/>
                  </a:solidFill>
                </a:rPr>
                <a:t>Mauk</a:t>
              </a:r>
              <a:r>
                <a:rPr lang="en-US" sz="700" i="1" dirty="0">
                  <a:solidFill>
                    <a:schemeClr val="bg1"/>
                  </a:solidFill>
                </a:rPr>
                <a:t>+ [2013]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7981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04C1-21E6-459A-9CDC-C2A0C8AB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Looking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9662A-5AA5-4871-BE78-0BECC5CFB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7"/>
            <a:ext cx="7618337" cy="5434926"/>
          </a:xfrm>
        </p:spPr>
        <p:txBody>
          <a:bodyPr>
            <a:normAutofit/>
          </a:bodyPr>
          <a:lstStyle/>
          <a:p>
            <a:r>
              <a:rPr lang="en-US" dirty="0"/>
              <a:t>Improve our </a:t>
            </a:r>
            <a:r>
              <a:rPr lang="en-US" dirty="0">
                <a:solidFill>
                  <a:srgbClr val="F682D8"/>
                </a:solidFill>
              </a:rPr>
              <a:t>radiation belt modeling </a:t>
            </a:r>
            <a:r>
              <a:rPr lang="en-US" dirty="0"/>
              <a:t>capabilities</a:t>
            </a:r>
          </a:p>
          <a:p>
            <a:endParaRPr lang="en-US" dirty="0"/>
          </a:p>
          <a:p>
            <a:r>
              <a:rPr lang="en-US" dirty="0"/>
              <a:t>Improve our understanding of </a:t>
            </a:r>
            <a:r>
              <a:rPr lang="en-US" dirty="0">
                <a:solidFill>
                  <a:srgbClr val="FF0000"/>
                </a:solidFill>
              </a:rPr>
              <a:t>extreme radiation belt </a:t>
            </a:r>
            <a:r>
              <a:rPr lang="en-US" dirty="0"/>
              <a:t>environments</a:t>
            </a:r>
          </a:p>
          <a:p>
            <a:endParaRPr lang="en-US" dirty="0"/>
          </a:p>
          <a:p>
            <a:r>
              <a:rPr lang="en-US" dirty="0"/>
              <a:t>Exploit data from </a:t>
            </a:r>
            <a:r>
              <a:rPr lang="en-US" dirty="0">
                <a:solidFill>
                  <a:srgbClr val="92D050"/>
                </a:solidFill>
              </a:rPr>
              <a:t>current</a:t>
            </a:r>
            <a:r>
              <a:rPr lang="en-US" dirty="0"/>
              <a:t> and </a:t>
            </a:r>
            <a:r>
              <a:rPr lang="en-US" dirty="0">
                <a:solidFill>
                  <a:srgbClr val="92D050"/>
                </a:solidFill>
              </a:rPr>
              <a:t>upcoming missions </a:t>
            </a:r>
            <a:r>
              <a:rPr lang="en-US" dirty="0"/>
              <a:t>to answer outstanding questions</a:t>
            </a:r>
          </a:p>
          <a:p>
            <a:endParaRPr lang="en-US" dirty="0"/>
          </a:p>
          <a:p>
            <a:r>
              <a:rPr lang="en-US" dirty="0"/>
              <a:t>Propose </a:t>
            </a:r>
            <a:r>
              <a:rPr lang="en-US" dirty="0">
                <a:solidFill>
                  <a:srgbClr val="5BD4FF"/>
                </a:solidFill>
              </a:rPr>
              <a:t>new missions </a:t>
            </a:r>
            <a:r>
              <a:rPr lang="en-US" dirty="0"/>
              <a:t>and </a:t>
            </a:r>
            <a:r>
              <a:rPr lang="en-US" dirty="0">
                <a:solidFill>
                  <a:srgbClr val="5BD4FF"/>
                </a:solidFill>
              </a:rPr>
              <a:t>instrumentation</a:t>
            </a:r>
            <a:r>
              <a:rPr lang="en-US" dirty="0"/>
              <a:t> to answer outstanding questions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4969B-2E23-46F9-9A6B-9668994864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91706" y="2233421"/>
            <a:ext cx="5858322" cy="3297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A8D6F3-C488-4CFB-A9F8-AFC14A245629}"/>
              </a:ext>
            </a:extLst>
          </p:cNvPr>
          <p:cNvSpPr txBox="1"/>
          <p:nvPr/>
        </p:nvSpPr>
        <p:spPr>
          <a:xfrm>
            <a:off x="10623692" y="6647903"/>
            <a:ext cx="9973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 dirty="0"/>
              <a:t>Credit: NASA/JHU/APL</a:t>
            </a:r>
          </a:p>
        </p:txBody>
      </p:sp>
    </p:spTree>
    <p:extLst>
      <p:ext uri="{BB962C8B-B14F-4D97-AF65-F5344CB8AC3E}">
        <p14:creationId xmlns:p14="http://schemas.microsoft.com/office/powerpoint/2010/main" val="2247951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04C1-21E6-459A-9CDC-C2A0C8AB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Looking ahead </a:t>
            </a:r>
            <a:r>
              <a:rPr lang="en-US" sz="3200" dirty="0">
                <a:solidFill>
                  <a:srgbClr val="00B0F0"/>
                </a:solidFill>
              </a:rPr>
              <a:t>Improve our radiation belt modeling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9662A-5AA5-4871-BE78-0BECC5CFB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4" y="1027522"/>
            <a:ext cx="6863118" cy="597659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Are discrepancies between data and models due to </a:t>
            </a:r>
            <a:r>
              <a:rPr lang="en-US" dirty="0">
                <a:solidFill>
                  <a:srgbClr val="F468CF"/>
                </a:solidFill>
              </a:rPr>
              <a:t>unrealistic model inputs/boundary conditions</a:t>
            </a:r>
            <a:r>
              <a:rPr lang="en-US" dirty="0"/>
              <a:t> or </a:t>
            </a:r>
            <a:r>
              <a:rPr lang="en-US" dirty="0">
                <a:solidFill>
                  <a:srgbClr val="F468CF"/>
                </a:solidFill>
              </a:rPr>
              <a:t>missing physics?</a:t>
            </a:r>
          </a:p>
          <a:p>
            <a:r>
              <a:rPr lang="en-US" dirty="0"/>
              <a:t>We lack a good understanding of how the various wave activity that is critical to radiation belt variability </a:t>
            </a:r>
            <a:r>
              <a:rPr lang="en-US" dirty="0">
                <a:solidFill>
                  <a:srgbClr val="92D050"/>
                </a:solidFill>
              </a:rPr>
              <a:t>is distributed for individual events</a:t>
            </a:r>
          </a:p>
          <a:p>
            <a:pPr lvl="1"/>
            <a:r>
              <a:rPr lang="en-US" dirty="0"/>
              <a:t>Our best estimates thus far are statistical. This is a major barrier for better predictability in events</a:t>
            </a:r>
          </a:p>
          <a:p>
            <a:pPr lvl="1"/>
            <a:r>
              <a:rPr lang="en-US" dirty="0"/>
              <a:t>The large variance of wave power is not captured in statistical wave models  (Watt+ [2017])</a:t>
            </a:r>
          </a:p>
          <a:p>
            <a:r>
              <a:rPr lang="en-US" dirty="0"/>
              <a:t>Combine </a:t>
            </a:r>
            <a:r>
              <a:rPr lang="en-US" dirty="0">
                <a:solidFill>
                  <a:srgbClr val="5BD4FF"/>
                </a:solidFill>
              </a:rPr>
              <a:t>advective</a:t>
            </a:r>
            <a:r>
              <a:rPr lang="en-US" dirty="0"/>
              <a:t> radial transport (e.g., March 1991) and </a:t>
            </a:r>
            <a:r>
              <a:rPr lang="en-US" dirty="0">
                <a:solidFill>
                  <a:srgbClr val="5BD4FF"/>
                </a:solidFill>
              </a:rPr>
              <a:t>diffusive</a:t>
            </a:r>
            <a:r>
              <a:rPr lang="en-US" dirty="0"/>
              <a:t> processes</a:t>
            </a:r>
          </a:p>
          <a:p>
            <a:pPr lvl="1"/>
            <a:r>
              <a:rPr lang="en-US" dirty="0"/>
              <a:t>Understand the relative importance of diffusive and non-diffusive transport </a:t>
            </a:r>
          </a:p>
          <a:p>
            <a:pPr lvl="1"/>
            <a:r>
              <a:rPr lang="en-US" dirty="0"/>
              <a:t>Develop K2 type models (i.e., SDE in M-K, </a:t>
            </a:r>
            <a:r>
              <a:rPr lang="en-US" dirty="0" err="1"/>
              <a:t>advective</a:t>
            </a:r>
            <a:r>
              <a:rPr lang="en-US" dirty="0"/>
              <a:t> in L-MLT)</a:t>
            </a:r>
          </a:p>
          <a:p>
            <a:pPr lvl="1"/>
            <a:r>
              <a:rPr lang="en-US" dirty="0"/>
              <a:t>This will help improve understanding into the shock transport of electrons</a:t>
            </a:r>
          </a:p>
          <a:p>
            <a:r>
              <a:rPr lang="en-US" dirty="0"/>
              <a:t>Couple radiation belt models with various </a:t>
            </a:r>
            <a:r>
              <a:rPr lang="en-US" dirty="0" err="1">
                <a:solidFill>
                  <a:srgbClr val="92D050"/>
                </a:solidFill>
              </a:rPr>
              <a:t>geospace</a:t>
            </a:r>
            <a:r>
              <a:rPr lang="en-US" dirty="0">
                <a:solidFill>
                  <a:srgbClr val="92D050"/>
                </a:solidFill>
              </a:rPr>
              <a:t> simulation modules </a:t>
            </a:r>
            <a:r>
              <a:rPr lang="en-US" dirty="0"/>
              <a:t>to cover a broad range of plasma populations in space</a:t>
            </a:r>
          </a:p>
          <a:p>
            <a:pPr lvl="1"/>
            <a:r>
              <a:rPr lang="en-US" dirty="0"/>
              <a:t>Lower energy boundary (seed population) at the outer boundary </a:t>
            </a:r>
          </a:p>
          <a:p>
            <a:pPr lvl="1"/>
            <a:r>
              <a:rPr lang="en-US" dirty="0"/>
              <a:t>Move the outer boundary to a larger radial distance (e.g., 10 Re) </a:t>
            </a:r>
          </a:p>
          <a:p>
            <a:r>
              <a:rPr lang="en-US" dirty="0"/>
              <a:t>Explore and evaluate other </a:t>
            </a:r>
            <a:r>
              <a:rPr lang="en-US" dirty="0">
                <a:solidFill>
                  <a:srgbClr val="FF0000"/>
                </a:solidFill>
              </a:rPr>
              <a:t>modeling approaches</a:t>
            </a:r>
          </a:p>
          <a:p>
            <a:pPr lvl="1"/>
            <a:r>
              <a:rPr lang="en-US" dirty="0"/>
              <a:t>Radiation belt reanalysis. Long term (e.g., 30 year) simulations </a:t>
            </a:r>
          </a:p>
          <a:p>
            <a:pPr lvl="1"/>
            <a:r>
              <a:rPr lang="en-US" dirty="0"/>
              <a:t>Machine learning, neural networks/deep learning, and big data techniques</a:t>
            </a:r>
          </a:p>
          <a:p>
            <a:pPr lvl="1"/>
            <a:r>
              <a:rPr lang="en-US" dirty="0"/>
              <a:t>Develop more probabilistic forecasting models</a:t>
            </a:r>
          </a:p>
          <a:p>
            <a:r>
              <a:rPr lang="en-US" dirty="0"/>
              <a:t>Incorporate </a:t>
            </a:r>
            <a:r>
              <a:rPr lang="en-US" dirty="0">
                <a:solidFill>
                  <a:srgbClr val="FFFF99"/>
                </a:solidFill>
              </a:rPr>
              <a:t>nonlinear effects </a:t>
            </a:r>
            <a:r>
              <a:rPr lang="en-US" dirty="0"/>
              <a:t>into large-scale radiation belt modeling</a:t>
            </a:r>
          </a:p>
          <a:p>
            <a:pPr lvl="1"/>
            <a:r>
              <a:rPr lang="en-US" dirty="0"/>
              <a:t>e.g., the numerical Green's function method (nonlinear dynamics directly) </a:t>
            </a:r>
          </a:p>
          <a:p>
            <a:pPr lvl="1"/>
            <a:r>
              <a:rPr lang="en-US" dirty="0"/>
              <a:t>Nonlinear calculations that include the effect of oblique propagation 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02B0BDC-3916-4F0C-B699-D38835CCE4E0}"/>
              </a:ext>
            </a:extLst>
          </p:cNvPr>
          <p:cNvGrpSpPr/>
          <p:nvPr/>
        </p:nvGrpSpPr>
        <p:grpSpPr>
          <a:xfrm>
            <a:off x="7229682" y="1547338"/>
            <a:ext cx="4910801" cy="4509260"/>
            <a:chOff x="7229682" y="1547338"/>
            <a:chExt cx="4910801" cy="4509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BAC239-0E42-42C7-B0C4-C45186B26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9682" y="1547338"/>
              <a:ext cx="4910801" cy="4509260"/>
            </a:xfrm>
            <a:prstGeom prst="rect">
              <a:avLst/>
            </a:prstGeom>
          </p:spPr>
        </p:pic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4EB67062-1290-430A-8AA8-9B3EB1EB42A3}"/>
                </a:ext>
              </a:extLst>
            </p:cNvPr>
            <p:cNvSpPr txBox="1">
              <a:spLocks/>
            </p:cNvSpPr>
            <p:nvPr/>
          </p:nvSpPr>
          <p:spPr>
            <a:xfrm>
              <a:off x="11134291" y="5867756"/>
              <a:ext cx="870550" cy="16981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/>
                <a:t>Yu+ [2019]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167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Major gaps in our understanding of radiation belt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6554353" cy="5691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F468CF"/>
                </a:solidFill>
              </a:rPr>
              <a:t>relative contribution </a:t>
            </a:r>
            <a:r>
              <a:rPr lang="en-US" dirty="0"/>
              <a:t>between radial transport/diffusion and local wave acceleration to radiation belt enhancements is still</a:t>
            </a:r>
            <a:r>
              <a:rPr lang="en-US" dirty="0">
                <a:solidFill>
                  <a:srgbClr val="F468CF"/>
                </a:solidFill>
              </a:rPr>
              <a:t> not well-quantified</a:t>
            </a:r>
            <a:r>
              <a:rPr lang="en-US" dirty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rgbClr val="92D050"/>
                </a:solidFill>
              </a:rPr>
              <a:t>the role of wave-particle interactions </a:t>
            </a:r>
            <a:r>
              <a:rPr lang="en-US" dirty="0"/>
              <a:t>(e.g., due to EMIC waves) in rapid, large-scale radiation belt dropouts, </a:t>
            </a:r>
            <a:r>
              <a:rPr lang="en-US" dirty="0">
                <a:solidFill>
                  <a:srgbClr val="92D050"/>
                </a:solidFill>
              </a:rPr>
              <a:t>relative to magnetopause shadowing</a:t>
            </a:r>
            <a:r>
              <a:rPr lang="en-US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</a:t>
            </a:r>
            <a:r>
              <a:rPr lang="en-US" dirty="0">
                <a:solidFill>
                  <a:srgbClr val="5BD4FF"/>
                </a:solidFill>
              </a:rPr>
              <a:t>energetic particle precipitation </a:t>
            </a:r>
            <a:r>
              <a:rPr lang="en-US" dirty="0"/>
              <a:t>(EPP) from the radiation belt/ring current </a:t>
            </a:r>
            <a:r>
              <a:rPr lang="en-US" dirty="0">
                <a:solidFill>
                  <a:srgbClr val="5BD4FF"/>
                </a:solidFill>
              </a:rPr>
              <a:t>impact</a:t>
            </a:r>
            <a:r>
              <a:rPr lang="en-US" dirty="0"/>
              <a:t> the ionosphere, and upper atmospheric chemistry and climate?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D961"/>
                </a:solidFill>
              </a:rPr>
              <a:t>interplanetary shocks </a:t>
            </a:r>
            <a:r>
              <a:rPr lang="en-US" dirty="0"/>
              <a:t>play in transporting radiation belt electrons to low L? Why have we </a:t>
            </a:r>
            <a:r>
              <a:rPr lang="en-US" dirty="0">
                <a:solidFill>
                  <a:srgbClr val="FFD961"/>
                </a:solidFill>
              </a:rPr>
              <a:t>not observed </a:t>
            </a:r>
            <a:r>
              <a:rPr lang="en-US" dirty="0"/>
              <a:t>&gt;1.5 MeV electrons in the inner zone during the Van Allen Probes era?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FF00"/>
                </a:solidFill>
              </a:rPr>
              <a:t>nonlinear interactions </a:t>
            </a:r>
            <a:r>
              <a:rPr lang="en-US" dirty="0"/>
              <a:t>and other effects play in the global state of the radiation belt? What is the relative role of </a:t>
            </a:r>
            <a:r>
              <a:rPr lang="en-US" dirty="0">
                <a:solidFill>
                  <a:srgbClr val="FFFF00"/>
                </a:solidFill>
              </a:rPr>
              <a:t>quasilinear vs nonlinear </a:t>
            </a:r>
            <a:r>
              <a:rPr lang="en-US" dirty="0"/>
              <a:t>interactions?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4C348-74EF-4ABB-B70D-55727BD3E878}"/>
              </a:ext>
            </a:extLst>
          </p:cNvPr>
          <p:cNvGrpSpPr/>
          <p:nvPr/>
        </p:nvGrpSpPr>
        <p:grpSpPr>
          <a:xfrm>
            <a:off x="7514478" y="1912606"/>
            <a:ext cx="4484575" cy="3689961"/>
            <a:chOff x="7707425" y="1342154"/>
            <a:chExt cx="4484575" cy="36899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13805-6B99-4B37-89E6-C6279EB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425" y="1342154"/>
              <a:ext cx="4445938" cy="3489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BE712-E32A-4BAA-84FD-52AA367EBF9C}"/>
                </a:ext>
              </a:extLst>
            </p:cNvPr>
            <p:cNvSpPr txBox="1"/>
            <p:nvPr/>
          </p:nvSpPr>
          <p:spPr>
            <a:xfrm>
              <a:off x="11497579" y="4832060"/>
              <a:ext cx="6944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err="1">
                  <a:solidFill>
                    <a:schemeClr val="bg1"/>
                  </a:solidFill>
                </a:rPr>
                <a:t>Mauk</a:t>
              </a:r>
              <a:r>
                <a:rPr lang="en-US" sz="700" i="1" dirty="0">
                  <a:solidFill>
                    <a:schemeClr val="bg1"/>
                  </a:solidFill>
                </a:rPr>
                <a:t>+ [2013]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69ABF2F-6984-4F6C-9006-51C558171710}"/>
              </a:ext>
            </a:extLst>
          </p:cNvPr>
          <p:cNvSpPr/>
          <p:nvPr/>
        </p:nvSpPr>
        <p:spPr>
          <a:xfrm>
            <a:off x="-1" y="4270342"/>
            <a:ext cx="7222921" cy="21556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06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3DC3-3479-4FB6-990A-E188E773D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Looking ahead </a:t>
            </a:r>
            <a:r>
              <a:rPr lang="en-US" sz="3200" dirty="0">
                <a:solidFill>
                  <a:srgbClr val="00B0F0"/>
                </a:solidFill>
              </a:rPr>
              <a:t>Extreme radiation belt environments/space weather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FA2A2-B8E9-41F0-81AC-1F6A1801D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7"/>
            <a:ext cx="6100225" cy="50123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need a better understanding of the processes that are relevant for </a:t>
            </a:r>
            <a:r>
              <a:rPr lang="en-US" dirty="0">
                <a:solidFill>
                  <a:srgbClr val="F468CF"/>
                </a:solidFill>
              </a:rPr>
              <a:t>extreme radiation belt </a:t>
            </a:r>
            <a:r>
              <a:rPr lang="en-US" dirty="0"/>
              <a:t>environments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b="1" i="1" dirty="0">
                <a:solidFill>
                  <a:srgbClr val="5BD4FF"/>
                </a:solidFill>
              </a:rPr>
              <a:t>is</a:t>
            </a:r>
            <a:r>
              <a:rPr lang="en-US" dirty="0"/>
              <a:t> an extreme radiation belt environment? 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dirty="0">
                <a:solidFill>
                  <a:srgbClr val="FFC000"/>
                </a:solidFill>
              </a:rPr>
              <a:t>highest energy </a:t>
            </a:r>
            <a:r>
              <a:rPr lang="en-US" dirty="0"/>
              <a:t>electrons can be accelerated to? What controls that?  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dirty="0">
                <a:solidFill>
                  <a:srgbClr val="92D050"/>
                </a:solidFill>
              </a:rPr>
              <a:t>highest flux </a:t>
            </a:r>
            <a:r>
              <a:rPr lang="en-US" dirty="0"/>
              <a:t>can be obtained in the radiation belts?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74B35-1E76-4B3C-A6AE-26273B7F2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570" y="923825"/>
            <a:ext cx="3641889" cy="4312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53155-8E2A-41E2-943A-EA55567AA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669" y="5333722"/>
            <a:ext cx="4570430" cy="1515458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0CE47418-DE38-428A-8714-775C1B960162}"/>
              </a:ext>
            </a:extLst>
          </p:cNvPr>
          <p:cNvSpPr txBox="1">
            <a:spLocks/>
          </p:cNvSpPr>
          <p:nvPr/>
        </p:nvSpPr>
        <p:spPr>
          <a:xfrm>
            <a:off x="11331075" y="5066771"/>
            <a:ext cx="870550" cy="16981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i="1" dirty="0" err="1">
                <a:solidFill>
                  <a:schemeClr val="bg1"/>
                </a:solidFill>
              </a:rPr>
              <a:t>Shprits</a:t>
            </a:r>
            <a:r>
              <a:rPr lang="en-US" sz="700" i="1" dirty="0">
                <a:solidFill>
                  <a:schemeClr val="bg1"/>
                </a:solidFill>
              </a:rPr>
              <a:t>+ [2011]</a:t>
            </a:r>
          </a:p>
        </p:txBody>
      </p:sp>
    </p:spTree>
    <p:extLst>
      <p:ext uri="{BB962C8B-B14F-4D97-AF65-F5344CB8AC3E}">
        <p14:creationId xmlns:p14="http://schemas.microsoft.com/office/powerpoint/2010/main" val="171705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1A63-5FBB-4658-AA57-24BC20D52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Looking ahead </a:t>
            </a:r>
            <a:r>
              <a:rPr lang="en-US" sz="3200" dirty="0">
                <a:solidFill>
                  <a:srgbClr val="00B0F0"/>
                </a:solidFill>
              </a:rPr>
              <a:t>Radiation belt observations, post-Van Allen Probes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1B418-79C8-4779-A876-47E90FDD7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7"/>
            <a:ext cx="2527639" cy="50123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D7A59C-B003-4D9E-9A16-694C3C49B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81307"/>
              </p:ext>
            </p:extLst>
          </p:nvPr>
        </p:nvGraphicFramePr>
        <p:xfrm>
          <a:off x="318115" y="957766"/>
          <a:ext cx="2720544" cy="576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0920">
                  <a:extLst>
                    <a:ext uri="{9D8B030D-6E8A-4147-A177-3AD203B41FA5}">
                      <a16:colId xmlns:a16="http://schemas.microsoft.com/office/drawing/2014/main" val="1364792762"/>
                    </a:ext>
                  </a:extLst>
                </a:gridCol>
                <a:gridCol w="1729624">
                  <a:extLst>
                    <a:ext uri="{9D8B030D-6E8A-4147-A177-3AD203B41FA5}">
                      <a16:colId xmlns:a16="http://schemas.microsoft.com/office/drawing/2014/main" val="2880062627"/>
                    </a:ext>
                  </a:extLst>
                </a:gridCol>
              </a:tblGrid>
              <a:tr h="28804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Arase/ERG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On orbit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3477899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DSX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2019 Jun?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564989"/>
                  </a:ext>
                </a:extLst>
              </a:tr>
              <a:tr h="345655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7653909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THEMIS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On orbit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53534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MMS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On orbit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993259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ICON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&gt;2019 Spring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417008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GDC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~2025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4359629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SMILE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~2023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66787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5292357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GOES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On orbit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076662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POES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On orbit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01946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REACH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On orbit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3683557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>
                          <a:solidFill>
                            <a:schemeClr val="tx1"/>
                          </a:solidFill>
                        </a:rPr>
                        <a:t>LANL GEO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On orbit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433475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GPS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On orbit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313268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endParaRPr lang="en-US" sz="14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5025139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chemeClr val="tx1"/>
                          </a:solidFill>
                        </a:rPr>
                        <a:t>Cubesats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e.g., AC6, FIREBIRD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648092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Balloons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e.g., BARREL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47311"/>
                  </a:ext>
                </a:extLst>
              </a:tr>
              <a:tr h="2880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Sounding rockets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tx1"/>
                          </a:solidFill>
                        </a:rPr>
                        <a:t>e.g., LAMP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049744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6BA7013-7BBF-4047-9326-B5EF0435B2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385" y="817803"/>
            <a:ext cx="2910091" cy="20976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1C4F35-27BC-4435-965D-2F87CD5A478A}"/>
              </a:ext>
            </a:extLst>
          </p:cNvPr>
          <p:cNvSpPr txBox="1"/>
          <p:nvPr/>
        </p:nvSpPr>
        <p:spPr>
          <a:xfrm>
            <a:off x="11194611" y="2806719"/>
            <a:ext cx="99738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 dirty="0">
                <a:solidFill>
                  <a:schemeClr val="bg1">
                    <a:lumMod val="75000"/>
                  </a:schemeClr>
                </a:solidFill>
              </a:rPr>
              <a:t>Credit: NASA/JHU/APL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868E87-91EE-459D-9BE7-01C200B6EA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854" y="2758872"/>
            <a:ext cx="3110583" cy="18238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87EAF4-0EED-4DF6-967F-A65C8022C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58" y="3887240"/>
            <a:ext cx="2574536" cy="26038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954126-6281-4522-8C52-76391B855C52}"/>
              </a:ext>
            </a:extLst>
          </p:cNvPr>
          <p:cNvSpPr txBox="1"/>
          <p:nvPr/>
        </p:nvSpPr>
        <p:spPr>
          <a:xfrm>
            <a:off x="8359945" y="4566905"/>
            <a:ext cx="6254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 dirty="0">
                <a:solidFill>
                  <a:schemeClr val="bg1">
                    <a:lumMod val="75000"/>
                  </a:schemeClr>
                </a:solidFill>
              </a:rPr>
              <a:t>Credit: JAXA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BD3C8C-8970-4ACF-825E-717B38F386A9}"/>
              </a:ext>
            </a:extLst>
          </p:cNvPr>
          <p:cNvSpPr txBox="1"/>
          <p:nvPr/>
        </p:nvSpPr>
        <p:spPr>
          <a:xfrm>
            <a:off x="10435459" y="6473606"/>
            <a:ext cx="162095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i="1" dirty="0">
                <a:solidFill>
                  <a:schemeClr val="bg1">
                    <a:lumMod val="75000"/>
                  </a:schemeClr>
                </a:solidFill>
              </a:rPr>
              <a:t>Credit: AFRL/Sierra Nevada Corporation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40478F-EF41-4EBA-92BA-3ECAF151456F}"/>
              </a:ext>
            </a:extLst>
          </p:cNvPr>
          <p:cNvGrpSpPr/>
          <p:nvPr/>
        </p:nvGrpSpPr>
        <p:grpSpPr>
          <a:xfrm>
            <a:off x="3115582" y="1073267"/>
            <a:ext cx="2213799" cy="5324702"/>
            <a:chOff x="2894202" y="1467181"/>
            <a:chExt cx="2213799" cy="492277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CD2D7BF-FAB6-47DE-A900-1A2DC5BEB083}"/>
                </a:ext>
              </a:extLst>
            </p:cNvPr>
            <p:cNvGrpSpPr/>
            <p:nvPr/>
          </p:nvGrpSpPr>
          <p:grpSpPr>
            <a:xfrm>
              <a:off x="2894202" y="1467181"/>
              <a:ext cx="2213799" cy="4922778"/>
              <a:chOff x="2894202" y="1056120"/>
              <a:chExt cx="2213799" cy="492277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049CB1-3DA1-4C4F-A40C-3FDAC922DFE8}"/>
                  </a:ext>
                </a:extLst>
              </p:cNvPr>
              <p:cNvSpPr txBox="1"/>
              <p:nvPr/>
            </p:nvSpPr>
            <p:spPr>
              <a:xfrm>
                <a:off x="2894202" y="4009194"/>
                <a:ext cx="12950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Operational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BB37921-C738-4B87-BFD1-FAED2C0B097D}"/>
                  </a:ext>
                </a:extLst>
              </p:cNvPr>
              <p:cNvSpPr txBox="1"/>
              <p:nvPr/>
            </p:nvSpPr>
            <p:spPr>
              <a:xfrm>
                <a:off x="2894202" y="5609566"/>
                <a:ext cx="8803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rPr>
                  <a:t>“Small”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EA71BD-C9D4-44AF-AAFF-25D40A43C076}"/>
                  </a:ext>
                </a:extLst>
              </p:cNvPr>
              <p:cNvSpPr txBox="1"/>
              <p:nvPr/>
            </p:nvSpPr>
            <p:spPr>
              <a:xfrm>
                <a:off x="2895600" y="1947642"/>
                <a:ext cx="22124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rPr>
                  <a:t>Inner magnetosphere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83CFEF-FF36-4AA4-8EF9-BB5616B4C218}"/>
                  </a:ext>
                </a:extLst>
              </p:cNvPr>
              <p:cNvSpPr txBox="1"/>
              <p:nvPr/>
            </p:nvSpPr>
            <p:spPr>
              <a:xfrm>
                <a:off x="2894202" y="2542346"/>
                <a:ext cx="13433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rPr>
                  <a:t>MI coupling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41649F-A080-4FD1-B86B-18F7B0848735}"/>
                  </a:ext>
                </a:extLst>
              </p:cNvPr>
              <p:cNvSpPr txBox="1"/>
              <p:nvPr/>
            </p:nvSpPr>
            <p:spPr>
              <a:xfrm>
                <a:off x="2894202" y="1056120"/>
                <a:ext cx="1497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Radiation belt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D7CE7D7-233E-476F-BE05-D7ADC443D949}"/>
                </a:ext>
              </a:extLst>
            </p:cNvPr>
            <p:cNvSpPr txBox="1"/>
            <p:nvPr/>
          </p:nvSpPr>
          <p:spPr>
            <a:xfrm>
              <a:off x="2894202" y="3370910"/>
              <a:ext cx="1684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SW/M coupling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18480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04C1-21E6-459A-9CDC-C2A0C8AB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Looking ahead </a:t>
            </a:r>
            <a:r>
              <a:rPr lang="en-US" sz="3200" dirty="0">
                <a:solidFill>
                  <a:srgbClr val="00B0F0"/>
                </a:solidFill>
              </a:rPr>
              <a:t>Radiation belt </a:t>
            </a:r>
            <a:r>
              <a:rPr lang="en-US" sz="3200" dirty="0" err="1">
                <a:solidFill>
                  <a:srgbClr val="00B0F0"/>
                </a:solidFill>
              </a:rPr>
              <a:t>cubesats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9662A-5AA5-4871-BE78-0BECC5CFB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3297097" cy="467787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F682D8"/>
                </a:solidFill>
              </a:rPr>
              <a:t>ELFIN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On orbit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3U, LEO, has MAG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1800" baseline="300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50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keV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to 4.5 MeV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sz="1800" baseline="30000" dirty="0">
                <a:solidFill>
                  <a:schemeClr val="bg1">
                    <a:lumMod val="75000"/>
                  </a:schemeClr>
                </a:solidFill>
              </a:rPr>
              <a:t>+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~50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keV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to 300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keV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0"/>
              </a:spcBef>
            </a:pPr>
            <a:endParaRPr lang="en-US" sz="2000" dirty="0">
              <a:solidFill>
                <a:srgbClr val="F682D8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dirty="0" err="1">
                <a:solidFill>
                  <a:srgbClr val="F682D8"/>
                </a:solidFill>
              </a:rPr>
              <a:t>CeREs</a:t>
            </a:r>
            <a:endParaRPr lang="en-US" sz="2000" dirty="0">
              <a:solidFill>
                <a:srgbClr val="F682D8"/>
              </a:solidFill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On orbit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3U, LEO, no MAG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1800" baseline="300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~5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keV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to ~8 MeV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sz="1800" baseline="30000" dirty="0">
                <a:solidFill>
                  <a:schemeClr val="bg1">
                    <a:lumMod val="75000"/>
                  </a:schemeClr>
                </a:solidFill>
              </a:rPr>
              <a:t>+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: ~200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keV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to ~100 MeV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A58747-AB49-43AD-905D-46C7F0BD1A20}"/>
              </a:ext>
            </a:extLst>
          </p:cNvPr>
          <p:cNvGrpSpPr/>
          <p:nvPr/>
        </p:nvGrpSpPr>
        <p:grpSpPr>
          <a:xfrm>
            <a:off x="7448489" y="1354151"/>
            <a:ext cx="4607360" cy="4761135"/>
            <a:chOff x="7289465" y="1354151"/>
            <a:chExt cx="4607360" cy="476113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6213D5-3442-4E5A-A4D6-B531A804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9465" y="1354151"/>
              <a:ext cx="4591318" cy="4591318"/>
            </a:xfrm>
            <a:prstGeom prst="rect">
              <a:avLst/>
            </a:prstGeom>
          </p:spPr>
        </p:pic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047F7740-D91D-4D0D-B24F-0D787926BC9E}"/>
                </a:ext>
              </a:extLst>
            </p:cNvPr>
            <p:cNvSpPr txBox="1">
              <a:spLocks/>
            </p:cNvSpPr>
            <p:nvPr/>
          </p:nvSpPr>
          <p:spPr>
            <a:xfrm>
              <a:off x="11026275" y="5945469"/>
              <a:ext cx="870550" cy="16981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>
                  <a:solidFill>
                    <a:schemeClr val="bg1"/>
                  </a:solidFill>
                </a:rPr>
                <a:t>Credit: UCLA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D254AA4-AFB2-4921-B0FE-49F80F6322C4}"/>
              </a:ext>
            </a:extLst>
          </p:cNvPr>
          <p:cNvSpPr/>
          <p:nvPr/>
        </p:nvSpPr>
        <p:spPr>
          <a:xfrm>
            <a:off x="3822116" y="1160083"/>
            <a:ext cx="3467917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92D050"/>
                </a:solidFill>
              </a:rPr>
              <a:t>GTOSat</a:t>
            </a:r>
            <a:r>
              <a:rPr lang="en-US" sz="2000" dirty="0">
                <a:solidFill>
                  <a:srgbClr val="92D050"/>
                </a:solidFill>
              </a:rPr>
              <a:t>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Launch ~early 2021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6U, GTO, has MAG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i="1" baseline="300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: 200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keV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to 2 MeV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i="1" baseline="30000" dirty="0">
                <a:solidFill>
                  <a:schemeClr val="bg1">
                    <a:lumMod val="75000"/>
                  </a:schemeClr>
                </a:solidFill>
              </a:rPr>
              <a:t>+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: 100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keV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to 8 MeV (TBD)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REAL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Launch ~late 2021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3U, LEO, no MAG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i="1" baseline="300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: 0.1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keV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to 2 MeV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i="1" baseline="30000" dirty="0">
                <a:solidFill>
                  <a:schemeClr val="bg1">
                    <a:lumMod val="75000"/>
                  </a:schemeClr>
                </a:solidFill>
              </a:rPr>
              <a:t>+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: 5 MeV to 30 MeV 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92D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92D050"/>
                </a:solidFill>
              </a:rPr>
              <a:t>CIRBE 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Launch ~2022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3U, LEO, no MAG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i="1" baseline="30000" dirty="0">
                <a:solidFill>
                  <a:schemeClr val="bg1">
                    <a:lumMod val="75000"/>
                  </a:schemeClr>
                </a:solidFill>
              </a:rPr>
              <a:t>-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: 300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keV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to 3 MeV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i="1" baseline="30000" dirty="0">
                <a:solidFill>
                  <a:schemeClr val="bg1">
                    <a:lumMod val="75000"/>
                  </a:schemeClr>
                </a:solidFill>
              </a:rPr>
              <a:t>+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: 6.5 MeV to 30 MeV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89655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04C1-21E6-459A-9CDC-C2A0C8AB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Looking ahead </a:t>
            </a:r>
            <a:r>
              <a:rPr lang="en-US" sz="3200" dirty="0">
                <a:solidFill>
                  <a:srgbClr val="00B0F0"/>
                </a:solidFill>
              </a:rPr>
              <a:t>New missions and instrumentation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9662A-5AA5-4871-BE78-0BECC5CFB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7656303" cy="589602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468CF"/>
                </a:solidFill>
              </a:rPr>
              <a:t>high-altitude constellation </a:t>
            </a:r>
            <a:r>
              <a:rPr lang="en-US" dirty="0"/>
              <a:t>mission to properly measure </a:t>
            </a:r>
            <a:r>
              <a:rPr lang="en-US" i="1" dirty="0"/>
              <a:t>D</a:t>
            </a:r>
            <a:r>
              <a:rPr lang="en-US" i="1" baseline="-25000" dirty="0"/>
              <a:t>LL</a:t>
            </a:r>
            <a:r>
              <a:rPr lang="en-US" dirty="0"/>
              <a:t> and PSD peaks beyond GEO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92D050"/>
                </a:solidFill>
              </a:rPr>
              <a:t>low-altitude constellation </a:t>
            </a:r>
            <a:r>
              <a:rPr lang="en-US" dirty="0"/>
              <a:t>mission (a high-LEO, ~1000-1200 km) to assess EPP impacts and linked/coupled processes in MLT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mid-tail constellation </a:t>
            </a:r>
            <a:r>
              <a:rPr lang="en-US" dirty="0"/>
              <a:t>mission to monitor the transition region and the seed/source population (~6-20 Re)</a:t>
            </a:r>
          </a:p>
          <a:p>
            <a:endParaRPr lang="en-US" dirty="0"/>
          </a:p>
          <a:p>
            <a:r>
              <a:rPr lang="en-US" dirty="0"/>
              <a:t>Invest in more </a:t>
            </a:r>
            <a:r>
              <a:rPr lang="en-US" dirty="0">
                <a:solidFill>
                  <a:srgbClr val="FFFF99"/>
                </a:solidFill>
              </a:rPr>
              <a:t>inexpensive options </a:t>
            </a:r>
            <a:r>
              <a:rPr lang="en-US" dirty="0"/>
              <a:t>for continued radiation belt monitoring</a:t>
            </a:r>
            <a:endParaRPr lang="en-US" sz="3200" dirty="0"/>
          </a:p>
          <a:p>
            <a:pPr lvl="1"/>
            <a:r>
              <a:rPr lang="en-US" dirty="0" err="1"/>
              <a:t>GTOSat</a:t>
            </a:r>
            <a:r>
              <a:rPr lang="en-US" dirty="0"/>
              <a:t> is a good pathfinder for this</a:t>
            </a:r>
            <a:endParaRPr lang="en-US" sz="2800" dirty="0"/>
          </a:p>
          <a:p>
            <a:pPr lvl="1"/>
            <a:r>
              <a:rPr lang="en-US" dirty="0"/>
              <a:t>Encourage other countries to make (relatively) inexpensive measurements, e.g., multi-platform measurements like BARREL </a:t>
            </a:r>
            <a:endParaRPr lang="en-US" sz="2800" dirty="0"/>
          </a:p>
          <a:p>
            <a:pPr lvl="1"/>
            <a:r>
              <a:rPr lang="en-US" dirty="0"/>
              <a:t>Investigate what/how ground-based measurements can contribute to enhance MLT coverage; requires a better understanding of the impact of the ionosphere as a big filter</a:t>
            </a:r>
          </a:p>
          <a:p>
            <a:pPr lvl="1"/>
            <a:endParaRPr lang="en-US" dirty="0"/>
          </a:p>
          <a:p>
            <a:r>
              <a:rPr lang="en-US" dirty="0"/>
              <a:t>Identify the </a:t>
            </a:r>
            <a:r>
              <a:rPr lang="en-US" dirty="0">
                <a:solidFill>
                  <a:srgbClr val="FF0000"/>
                </a:solidFill>
              </a:rPr>
              <a:t>replacement for POES/</a:t>
            </a:r>
            <a:r>
              <a:rPr lang="en-US" dirty="0" err="1">
                <a:solidFill>
                  <a:srgbClr val="FF0000"/>
                </a:solidFill>
              </a:rPr>
              <a:t>MetOP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precipitation measurements </a:t>
            </a:r>
          </a:p>
          <a:p>
            <a:endParaRPr lang="en-US" dirty="0"/>
          </a:p>
          <a:p>
            <a:r>
              <a:rPr lang="en-US" dirty="0"/>
              <a:t>Design an instrument that can </a:t>
            </a:r>
            <a:r>
              <a:rPr lang="en-US" dirty="0">
                <a:solidFill>
                  <a:srgbClr val="FFC000"/>
                </a:solidFill>
              </a:rPr>
              <a:t>prove experimentally </a:t>
            </a:r>
            <a:r>
              <a:rPr lang="en-US" dirty="0"/>
              <a:t>Doppler shifted cyclotron resonance. What would be required? Is this possible with existing sensor technology?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C9A59C-C044-4B09-9D41-551AD8DDBA4D}"/>
              </a:ext>
            </a:extLst>
          </p:cNvPr>
          <p:cNvSpPr/>
          <p:nvPr/>
        </p:nvSpPr>
        <p:spPr>
          <a:xfrm>
            <a:off x="8284298" y="4681749"/>
            <a:ext cx="386795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i="1" dirty="0">
                <a:solidFill>
                  <a:schemeClr val="bg1"/>
                </a:solidFill>
              </a:rPr>
              <a:t> CREDIT: NASA Science and Technology Definition Team, 2004, Global Dynamics of the Structured Magnetotail: Updated Synopsis of the Report of the NASA Science and Technology Definition Team for the Magnetospheric Constellation Mission, </a:t>
            </a:r>
            <a:r>
              <a:rPr lang="en-US" sz="700" i="1" dirty="0">
                <a:solidFill>
                  <a:schemeClr val="bg1"/>
                </a:solidFill>
                <a:hlinkClick r:id="rId2"/>
              </a:rPr>
              <a:t>http://www.phy6.org/MagCON.pdf</a:t>
            </a:r>
            <a:r>
              <a:rPr lang="en-US" sz="700" i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E4560-76BA-4879-B2C8-99B13E64D1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742" y="2444722"/>
            <a:ext cx="3926057" cy="22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1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C25248-EE11-4C56-B95B-DA8EB7F9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FFFF99"/>
                </a:solidFill>
              </a:rPr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87DC99-3C38-45C9-B85C-211DADD79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9171" y="4589463"/>
            <a:ext cx="6448279" cy="20246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5BD4FF"/>
                </a:solidFill>
              </a:rPr>
              <a:t>Contributors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Jay Albert, Sasha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Drozdov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Richard Horne, Mary Hudson, Allison Jaynes,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Xinlin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Li, Yoshi Miyoshi,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Binbin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Ni, Paul O'Brien, Yoshi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Omura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, Craig Rodger, Jean-Francois Ripoll,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Weichao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Tu, Drew Turner</a:t>
            </a:r>
          </a:p>
        </p:txBody>
      </p:sp>
    </p:spTree>
    <p:extLst>
      <p:ext uri="{BB962C8B-B14F-4D97-AF65-F5344CB8AC3E}">
        <p14:creationId xmlns:p14="http://schemas.microsoft.com/office/powerpoint/2010/main" val="137054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Major gaps in our understanding of radiation belt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6554353" cy="5691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F468CF"/>
                </a:solidFill>
              </a:rPr>
              <a:t>relative contribution </a:t>
            </a:r>
            <a:r>
              <a:rPr lang="en-US" dirty="0"/>
              <a:t>between radial transport/diffusion and local wave acceleration to radiation belt enhancements is still</a:t>
            </a:r>
            <a:r>
              <a:rPr lang="en-US" dirty="0">
                <a:solidFill>
                  <a:srgbClr val="F468CF"/>
                </a:solidFill>
              </a:rPr>
              <a:t> not well-quantified</a:t>
            </a:r>
            <a:r>
              <a:rPr lang="en-US" dirty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rgbClr val="92D050"/>
                </a:solidFill>
              </a:rPr>
              <a:t>the role of wave-particle interactions </a:t>
            </a:r>
            <a:r>
              <a:rPr lang="en-US" dirty="0"/>
              <a:t>(e.g., due to EMIC waves) in rapid, large-scale radiation belt dropouts, </a:t>
            </a:r>
            <a:r>
              <a:rPr lang="en-US" dirty="0">
                <a:solidFill>
                  <a:srgbClr val="92D050"/>
                </a:solidFill>
              </a:rPr>
              <a:t>relative to magnetopause shadowing</a:t>
            </a:r>
            <a:r>
              <a:rPr lang="en-US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</a:t>
            </a:r>
            <a:r>
              <a:rPr lang="en-US" dirty="0">
                <a:solidFill>
                  <a:srgbClr val="5BD4FF"/>
                </a:solidFill>
              </a:rPr>
              <a:t>energetic particle precipitation </a:t>
            </a:r>
            <a:r>
              <a:rPr lang="en-US" dirty="0"/>
              <a:t>(EPP) from the radiation belt/ring current </a:t>
            </a:r>
            <a:r>
              <a:rPr lang="en-US" dirty="0">
                <a:solidFill>
                  <a:srgbClr val="5BD4FF"/>
                </a:solidFill>
              </a:rPr>
              <a:t>impact</a:t>
            </a:r>
            <a:r>
              <a:rPr lang="en-US" dirty="0"/>
              <a:t> the ionosphere, and upper atmospheric chemistry and climate?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D961"/>
                </a:solidFill>
              </a:rPr>
              <a:t>interplanetary shocks </a:t>
            </a:r>
            <a:r>
              <a:rPr lang="en-US" dirty="0"/>
              <a:t>play in transporting radiation belt electrons to low L? Why have we </a:t>
            </a:r>
            <a:r>
              <a:rPr lang="en-US" dirty="0">
                <a:solidFill>
                  <a:srgbClr val="FFD961"/>
                </a:solidFill>
              </a:rPr>
              <a:t>not observed </a:t>
            </a:r>
            <a:r>
              <a:rPr lang="en-US" dirty="0"/>
              <a:t>&gt;1.5 MeV electrons in the inner zone during the Van Allen Probes era?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FF00"/>
                </a:solidFill>
              </a:rPr>
              <a:t>nonlinear interactions </a:t>
            </a:r>
            <a:r>
              <a:rPr lang="en-US" dirty="0"/>
              <a:t>and other effects play in the global state of the radiation belt? What is the relative role of </a:t>
            </a:r>
            <a:r>
              <a:rPr lang="en-US" dirty="0">
                <a:solidFill>
                  <a:srgbClr val="FFFF00"/>
                </a:solidFill>
              </a:rPr>
              <a:t>quasilinear vs nonlinear </a:t>
            </a:r>
            <a:r>
              <a:rPr lang="en-US" dirty="0"/>
              <a:t>interactions?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4C348-74EF-4ABB-B70D-55727BD3E878}"/>
              </a:ext>
            </a:extLst>
          </p:cNvPr>
          <p:cNvGrpSpPr/>
          <p:nvPr/>
        </p:nvGrpSpPr>
        <p:grpSpPr>
          <a:xfrm>
            <a:off x="7514478" y="1912606"/>
            <a:ext cx="4484575" cy="3689961"/>
            <a:chOff x="7707425" y="1342154"/>
            <a:chExt cx="4484575" cy="36899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13805-6B99-4B37-89E6-C6279EB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425" y="1342154"/>
              <a:ext cx="4445938" cy="3489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BE712-E32A-4BAA-84FD-52AA367EBF9C}"/>
                </a:ext>
              </a:extLst>
            </p:cNvPr>
            <p:cNvSpPr txBox="1"/>
            <p:nvPr/>
          </p:nvSpPr>
          <p:spPr>
            <a:xfrm>
              <a:off x="11497579" y="4832060"/>
              <a:ext cx="6944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err="1">
                  <a:solidFill>
                    <a:schemeClr val="bg1"/>
                  </a:solidFill>
                </a:rPr>
                <a:t>Mauk</a:t>
              </a:r>
              <a:r>
                <a:rPr lang="en-US" sz="700" i="1" dirty="0">
                  <a:solidFill>
                    <a:schemeClr val="bg1"/>
                  </a:solidFill>
                </a:rPr>
                <a:t>+ [2013]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69ABF2F-6984-4F6C-9006-51C558171710}"/>
              </a:ext>
            </a:extLst>
          </p:cNvPr>
          <p:cNvSpPr/>
          <p:nvPr/>
        </p:nvSpPr>
        <p:spPr>
          <a:xfrm>
            <a:off x="-1" y="5402511"/>
            <a:ext cx="7222921" cy="1023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37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Major gaps in our understanding of radiation belt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6554353" cy="5691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F468CF"/>
                </a:solidFill>
              </a:rPr>
              <a:t>relative contribution </a:t>
            </a:r>
            <a:r>
              <a:rPr lang="en-US" dirty="0"/>
              <a:t>between radial transport/diffusion and local wave acceleration to radiation belt enhancements is still</a:t>
            </a:r>
            <a:r>
              <a:rPr lang="en-US" dirty="0">
                <a:solidFill>
                  <a:srgbClr val="F468CF"/>
                </a:solidFill>
              </a:rPr>
              <a:t> not well-quantified</a:t>
            </a:r>
            <a:r>
              <a:rPr lang="en-US" dirty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>
                <a:solidFill>
                  <a:srgbClr val="92D050"/>
                </a:solidFill>
              </a:rPr>
              <a:t>the role of wave-particle interactions </a:t>
            </a:r>
            <a:r>
              <a:rPr lang="en-US" dirty="0"/>
              <a:t>(e.g., due to EMIC waves) in rapid, large-scale radiation belt dropouts, </a:t>
            </a:r>
            <a:r>
              <a:rPr lang="en-US" dirty="0">
                <a:solidFill>
                  <a:srgbClr val="92D050"/>
                </a:solidFill>
              </a:rPr>
              <a:t>relative to magnetopause shadowing</a:t>
            </a:r>
            <a:r>
              <a:rPr lang="en-US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</a:t>
            </a:r>
            <a:r>
              <a:rPr lang="en-US" dirty="0">
                <a:solidFill>
                  <a:srgbClr val="5BD4FF"/>
                </a:solidFill>
              </a:rPr>
              <a:t>energetic particle precipitation </a:t>
            </a:r>
            <a:r>
              <a:rPr lang="en-US" dirty="0"/>
              <a:t>(EPP) from the radiation belt/ring current </a:t>
            </a:r>
            <a:r>
              <a:rPr lang="en-US" dirty="0">
                <a:solidFill>
                  <a:srgbClr val="5BD4FF"/>
                </a:solidFill>
              </a:rPr>
              <a:t>impact</a:t>
            </a:r>
            <a:r>
              <a:rPr lang="en-US" dirty="0"/>
              <a:t> the ionosphere, and upper atmospheric chemistry and climate?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D961"/>
                </a:solidFill>
              </a:rPr>
              <a:t>interplanetary shocks </a:t>
            </a:r>
            <a:r>
              <a:rPr lang="en-US" dirty="0"/>
              <a:t>play in transporting radiation belt electrons to low L? Why have we </a:t>
            </a:r>
            <a:r>
              <a:rPr lang="en-US" dirty="0">
                <a:solidFill>
                  <a:srgbClr val="FFD961"/>
                </a:solidFill>
              </a:rPr>
              <a:t>not observed </a:t>
            </a:r>
            <a:r>
              <a:rPr lang="en-US" dirty="0"/>
              <a:t>&gt;1.5 MeV electrons in the inner zone during the Van Allen Probes era? 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role do </a:t>
            </a:r>
            <a:r>
              <a:rPr lang="en-US" dirty="0">
                <a:solidFill>
                  <a:srgbClr val="FF0000"/>
                </a:solidFill>
              </a:rPr>
              <a:t>nonlinear interactions </a:t>
            </a:r>
            <a:r>
              <a:rPr lang="en-US" dirty="0"/>
              <a:t>and other effects play in the global state of the radiation belt? What is the relative role of </a:t>
            </a:r>
            <a:r>
              <a:rPr lang="en-US" dirty="0">
                <a:solidFill>
                  <a:srgbClr val="FF0000"/>
                </a:solidFill>
              </a:rPr>
              <a:t>quasilinear vs nonlinear </a:t>
            </a:r>
            <a:r>
              <a:rPr lang="en-US" dirty="0"/>
              <a:t>interactions?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4C348-74EF-4ABB-B70D-55727BD3E878}"/>
              </a:ext>
            </a:extLst>
          </p:cNvPr>
          <p:cNvGrpSpPr/>
          <p:nvPr/>
        </p:nvGrpSpPr>
        <p:grpSpPr>
          <a:xfrm>
            <a:off x="7514478" y="1912606"/>
            <a:ext cx="4484575" cy="3689961"/>
            <a:chOff x="7707425" y="1342154"/>
            <a:chExt cx="4484575" cy="36899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13805-6B99-4B37-89E6-C6279EB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425" y="1342154"/>
              <a:ext cx="4445938" cy="3489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BE712-E32A-4BAA-84FD-52AA367EBF9C}"/>
                </a:ext>
              </a:extLst>
            </p:cNvPr>
            <p:cNvSpPr txBox="1"/>
            <p:nvPr/>
          </p:nvSpPr>
          <p:spPr>
            <a:xfrm>
              <a:off x="11497579" y="4832060"/>
              <a:ext cx="6944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err="1">
                  <a:solidFill>
                    <a:schemeClr val="bg1"/>
                  </a:solidFill>
                </a:rPr>
                <a:t>Mauk</a:t>
              </a:r>
              <a:r>
                <a:rPr lang="en-US" sz="700" i="1" dirty="0">
                  <a:solidFill>
                    <a:schemeClr val="bg1"/>
                  </a:solidFill>
                </a:rPr>
                <a:t>+ [2013]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220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Major gaps in our understanding of radiation belt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6"/>
            <a:ext cx="6554353" cy="5691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</a:t>
            </a:r>
            <a:r>
              <a:rPr lang="en-US" dirty="0">
                <a:solidFill>
                  <a:srgbClr val="F468CF"/>
                </a:solidFill>
              </a:rPr>
              <a:t>relative contribution </a:t>
            </a:r>
            <a:r>
              <a:rPr lang="en-US" dirty="0"/>
              <a:t>between radial transport/diffusion and local wave acceleration to radiation belt enhancements is still</a:t>
            </a:r>
            <a:r>
              <a:rPr lang="en-US" dirty="0">
                <a:solidFill>
                  <a:srgbClr val="F468CF"/>
                </a:solidFill>
              </a:rPr>
              <a:t> not well-quantified</a:t>
            </a:r>
            <a:r>
              <a:rPr lang="en-US" dirty="0"/>
              <a:t>  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the role of wave-particle interactions (e.g., due to EMIC waves) in rapid, large-scale radiation belt dropouts, relative to magnetopause shadowing? 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does energetic particle precipitation (EPP) from the radiation belt/ring current impact the ionosphere, and upper atmospheric chemistry and climate?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role do interplanetary shocks play in transporting radiation belt electrons to low L? Why have we not observed &gt;1.5 MeV electrons in the inner zone during the Van Allen Probes era?  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role do nonlinear interactions and other effects play in the global state of the radiation belt? What is the relative role of quasilinear vs nonlinear interactions?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84C348-74EF-4ABB-B70D-55727BD3E878}"/>
              </a:ext>
            </a:extLst>
          </p:cNvPr>
          <p:cNvGrpSpPr/>
          <p:nvPr/>
        </p:nvGrpSpPr>
        <p:grpSpPr>
          <a:xfrm>
            <a:off x="7514478" y="1912606"/>
            <a:ext cx="4484575" cy="3689961"/>
            <a:chOff x="7707425" y="1342154"/>
            <a:chExt cx="4484575" cy="368996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F13805-6B99-4B37-89E6-C6279EBFF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425" y="1342154"/>
              <a:ext cx="4445938" cy="348990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9BBE712-E32A-4BAA-84FD-52AA367EBF9C}"/>
                </a:ext>
              </a:extLst>
            </p:cNvPr>
            <p:cNvSpPr txBox="1"/>
            <p:nvPr/>
          </p:nvSpPr>
          <p:spPr>
            <a:xfrm>
              <a:off x="11497579" y="4832060"/>
              <a:ext cx="694421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i="1" dirty="0" err="1">
                  <a:solidFill>
                    <a:schemeClr val="bg1"/>
                  </a:solidFill>
                </a:rPr>
                <a:t>Mauk</a:t>
              </a:r>
              <a:r>
                <a:rPr lang="en-US" sz="700" i="1" dirty="0">
                  <a:solidFill>
                    <a:schemeClr val="bg1"/>
                  </a:solidFill>
                </a:rPr>
                <a:t>+ [2013]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3419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BB8D295-694B-4D56-A6A9-195669724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577" y="3241443"/>
            <a:ext cx="3278020" cy="3573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5"/>
            <a:ext cx="7680611" cy="569334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enhancements, what is the </a:t>
            </a:r>
            <a:r>
              <a:rPr lang="en-US" dirty="0">
                <a:solidFill>
                  <a:srgbClr val="F468CF"/>
                </a:solidFill>
              </a:rPr>
              <a:t>relative importance </a:t>
            </a:r>
            <a:r>
              <a:rPr lang="en-US" dirty="0"/>
              <a:t>of local acceleration (e.g., via chorus waves) vs radial transport (e.g., via ULF waves)? </a:t>
            </a:r>
          </a:p>
          <a:p>
            <a:endParaRPr lang="en-US" dirty="0"/>
          </a:p>
          <a:p>
            <a:r>
              <a:rPr lang="en-US" dirty="0"/>
              <a:t>The verdict is still out and the community remains </a:t>
            </a:r>
            <a:r>
              <a:rPr lang="en-US" dirty="0">
                <a:solidFill>
                  <a:srgbClr val="92D050"/>
                </a:solidFill>
              </a:rPr>
              <a:t>sharply divided</a:t>
            </a:r>
          </a:p>
          <a:p>
            <a:pPr lvl="1"/>
            <a:r>
              <a:rPr lang="en-US" dirty="0"/>
              <a:t>Some favor ULF-enhanced radial transport (only) </a:t>
            </a:r>
          </a:p>
          <a:p>
            <a:pPr lvl="1"/>
            <a:r>
              <a:rPr lang="en-US" dirty="0"/>
              <a:t>Some favor local heating via chorus waves (only)</a:t>
            </a:r>
          </a:p>
          <a:p>
            <a:pPr lvl="1"/>
            <a:r>
              <a:rPr lang="en-US" dirty="0"/>
              <a:t>Some favor an interplay between the two, with the relative importance different in each case</a:t>
            </a:r>
          </a:p>
          <a:p>
            <a:pPr lvl="1"/>
            <a:endParaRPr lang="en-US" dirty="0"/>
          </a:p>
          <a:p>
            <a:r>
              <a:rPr lang="en-US" dirty="0"/>
              <a:t>There is no doubt a growing peak in phase space density </a:t>
            </a:r>
            <a:r>
              <a:rPr lang="en-US" dirty="0">
                <a:solidFill>
                  <a:srgbClr val="00B0F0"/>
                </a:solidFill>
              </a:rPr>
              <a:t>is observed </a:t>
            </a:r>
            <a:r>
              <a:rPr lang="en-US" dirty="0"/>
              <a:t>in some/many instances, which requires local acceleration </a:t>
            </a:r>
          </a:p>
          <a:p>
            <a:endParaRPr lang="en-US" dirty="0"/>
          </a:p>
          <a:p>
            <a:r>
              <a:rPr lang="en-US" dirty="0"/>
              <a:t>But often radial transport appears to </a:t>
            </a:r>
            <a:r>
              <a:rPr lang="en-US" dirty="0">
                <a:solidFill>
                  <a:srgbClr val="FFC000"/>
                </a:solidFill>
              </a:rPr>
              <a:t>dominate the overall change </a:t>
            </a:r>
            <a:r>
              <a:rPr lang="en-US" dirty="0"/>
              <a:t>in magnitude in many cases </a:t>
            </a:r>
          </a:p>
          <a:p>
            <a:endParaRPr lang="en-US" sz="3200" dirty="0"/>
          </a:p>
          <a:p>
            <a:r>
              <a:rPr lang="en-US" dirty="0"/>
              <a:t>There are also a </a:t>
            </a:r>
            <a:r>
              <a:rPr lang="en-US" dirty="0">
                <a:solidFill>
                  <a:srgbClr val="FF0000"/>
                </a:solidFill>
              </a:rPr>
              <a:t>number of questions </a:t>
            </a:r>
            <a:r>
              <a:rPr lang="en-US" dirty="0"/>
              <a:t>related to PSD peaks that must be clarified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181BA2-F37D-4E26-921C-BE27A6464545}"/>
              </a:ext>
            </a:extLst>
          </p:cNvPr>
          <p:cNvGrpSpPr/>
          <p:nvPr/>
        </p:nvGrpSpPr>
        <p:grpSpPr>
          <a:xfrm>
            <a:off x="8430882" y="1014030"/>
            <a:ext cx="3200402" cy="2157526"/>
            <a:chOff x="8480577" y="1014030"/>
            <a:chExt cx="3200402" cy="2157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9761A9-D12D-473B-8827-CAD389754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436" y="1014030"/>
              <a:ext cx="3148543" cy="2157526"/>
            </a:xfrm>
            <a:prstGeom prst="rect">
              <a:avLst/>
            </a:prstGeom>
          </p:spPr>
        </p:pic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BA129740-AC17-4ADF-AFD9-FE15106FDA2D}"/>
                </a:ext>
              </a:extLst>
            </p:cNvPr>
            <p:cNvSpPr txBox="1">
              <a:spLocks/>
            </p:cNvSpPr>
            <p:nvPr/>
          </p:nvSpPr>
          <p:spPr>
            <a:xfrm>
              <a:off x="8480577" y="2987295"/>
              <a:ext cx="1389066" cy="18426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/>
                <a:t>Reeves+ [2013]</a:t>
              </a:r>
            </a:p>
          </p:txBody>
        </p:sp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5AB4079-8513-4666-A287-08DD250DA79F}"/>
              </a:ext>
            </a:extLst>
          </p:cNvPr>
          <p:cNvSpPr txBox="1">
            <a:spLocks/>
          </p:cNvSpPr>
          <p:nvPr/>
        </p:nvSpPr>
        <p:spPr>
          <a:xfrm>
            <a:off x="8531597" y="6596063"/>
            <a:ext cx="779091" cy="17621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i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00" i="1" dirty="0"/>
              <a:t>Mann+ [2016]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EA3E12-EBDC-4060-970C-8A82E9E67FC1}"/>
              </a:ext>
            </a:extLst>
          </p:cNvPr>
          <p:cNvSpPr/>
          <p:nvPr/>
        </p:nvSpPr>
        <p:spPr>
          <a:xfrm>
            <a:off x="-1" y="1686187"/>
            <a:ext cx="8145711" cy="46863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DE42E-3799-4DCB-849F-B93CE03F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Major Gap 1 </a:t>
            </a:r>
            <a:r>
              <a:rPr lang="en-US" sz="2400" dirty="0">
                <a:solidFill>
                  <a:srgbClr val="00B0F0"/>
                </a:solidFill>
              </a:rPr>
              <a:t>Radial transport/diffusion vs local wave acceleration in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6A514-2CF8-4858-A269-E9E6CE6000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563" y="1164655"/>
            <a:ext cx="7680611" cy="569334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In enhancements, what is the </a:t>
            </a:r>
            <a:r>
              <a:rPr lang="en-US" dirty="0">
                <a:solidFill>
                  <a:srgbClr val="F468CF"/>
                </a:solidFill>
              </a:rPr>
              <a:t>relative importance </a:t>
            </a:r>
            <a:r>
              <a:rPr lang="en-US" dirty="0"/>
              <a:t>of local acceleration (e.g., via chorus waves) vs radial transport (e.g., via ULF waves)? </a:t>
            </a:r>
          </a:p>
          <a:p>
            <a:endParaRPr lang="en-US" dirty="0"/>
          </a:p>
          <a:p>
            <a:r>
              <a:rPr lang="en-US" dirty="0"/>
              <a:t>The verdict is still out and the community remains </a:t>
            </a:r>
            <a:r>
              <a:rPr lang="en-US" dirty="0">
                <a:solidFill>
                  <a:srgbClr val="92D050"/>
                </a:solidFill>
              </a:rPr>
              <a:t>sharply divided</a:t>
            </a:r>
          </a:p>
          <a:p>
            <a:pPr lvl="1"/>
            <a:r>
              <a:rPr lang="en-US" dirty="0"/>
              <a:t>Some favor ULF-enhanced radial transport (only) </a:t>
            </a:r>
          </a:p>
          <a:p>
            <a:pPr lvl="1"/>
            <a:r>
              <a:rPr lang="en-US" dirty="0"/>
              <a:t>Some favor local heating via chorus waves (only)</a:t>
            </a:r>
          </a:p>
          <a:p>
            <a:pPr lvl="1"/>
            <a:r>
              <a:rPr lang="en-US" dirty="0"/>
              <a:t>Some favor an interplay between the two, with the relative importance different in each case</a:t>
            </a:r>
          </a:p>
          <a:p>
            <a:pPr lvl="1"/>
            <a:endParaRPr lang="en-US" dirty="0"/>
          </a:p>
          <a:p>
            <a:r>
              <a:rPr lang="en-US" dirty="0"/>
              <a:t>There is no doubt a growing peak in phase space density </a:t>
            </a:r>
            <a:r>
              <a:rPr lang="en-US" dirty="0">
                <a:solidFill>
                  <a:srgbClr val="00B0F0"/>
                </a:solidFill>
              </a:rPr>
              <a:t>is observed </a:t>
            </a:r>
            <a:r>
              <a:rPr lang="en-US" dirty="0"/>
              <a:t>in some/many instances, which requires local acceleration </a:t>
            </a:r>
          </a:p>
          <a:p>
            <a:endParaRPr lang="en-US" dirty="0"/>
          </a:p>
          <a:p>
            <a:r>
              <a:rPr lang="en-US" dirty="0"/>
              <a:t>But often radial transport appears to </a:t>
            </a:r>
            <a:r>
              <a:rPr lang="en-US" dirty="0">
                <a:solidFill>
                  <a:srgbClr val="FFC000"/>
                </a:solidFill>
              </a:rPr>
              <a:t>dominate the overall change </a:t>
            </a:r>
            <a:r>
              <a:rPr lang="en-US" dirty="0"/>
              <a:t>in magnitude in many cases </a:t>
            </a:r>
          </a:p>
          <a:p>
            <a:endParaRPr lang="en-US" sz="3200" dirty="0"/>
          </a:p>
          <a:p>
            <a:r>
              <a:rPr lang="en-US" dirty="0"/>
              <a:t>There are also a </a:t>
            </a:r>
            <a:r>
              <a:rPr lang="en-US" dirty="0">
                <a:solidFill>
                  <a:srgbClr val="FF0000"/>
                </a:solidFill>
              </a:rPr>
              <a:t>number of questions </a:t>
            </a:r>
            <a:r>
              <a:rPr lang="en-US" dirty="0"/>
              <a:t>related to PSD peaks that must be clarified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181BA2-F37D-4E26-921C-BE27A6464545}"/>
              </a:ext>
            </a:extLst>
          </p:cNvPr>
          <p:cNvGrpSpPr/>
          <p:nvPr/>
        </p:nvGrpSpPr>
        <p:grpSpPr>
          <a:xfrm>
            <a:off x="8430882" y="1014030"/>
            <a:ext cx="3200402" cy="2157526"/>
            <a:chOff x="8480577" y="1014030"/>
            <a:chExt cx="3200402" cy="2157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9761A9-D12D-473B-8827-CAD389754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2436" y="1014030"/>
              <a:ext cx="3148543" cy="2157526"/>
            </a:xfrm>
            <a:prstGeom prst="rect">
              <a:avLst/>
            </a:prstGeom>
          </p:spPr>
        </p:pic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BA129740-AC17-4ADF-AFD9-FE15106FDA2D}"/>
                </a:ext>
              </a:extLst>
            </p:cNvPr>
            <p:cNvSpPr txBox="1">
              <a:spLocks/>
            </p:cNvSpPr>
            <p:nvPr/>
          </p:nvSpPr>
          <p:spPr>
            <a:xfrm>
              <a:off x="8480577" y="2987295"/>
              <a:ext cx="1389066" cy="184261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/>
                <a:t>Reeves+ [2013]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C994B75-8209-47CB-89DD-596020B859FD}"/>
              </a:ext>
            </a:extLst>
          </p:cNvPr>
          <p:cNvGrpSpPr/>
          <p:nvPr/>
        </p:nvGrpSpPr>
        <p:grpSpPr>
          <a:xfrm>
            <a:off x="8480577" y="3241443"/>
            <a:ext cx="3278020" cy="3573887"/>
            <a:chOff x="8480577" y="3241443"/>
            <a:chExt cx="3278020" cy="357388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B8D295-694B-4D56-A6A9-19566972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577" y="3241443"/>
              <a:ext cx="3278020" cy="3573887"/>
            </a:xfrm>
            <a:prstGeom prst="rect">
              <a:avLst/>
            </a:prstGeom>
          </p:spPr>
        </p:pic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75AB4079-8513-4666-A287-08DD250DA79F}"/>
                </a:ext>
              </a:extLst>
            </p:cNvPr>
            <p:cNvSpPr txBox="1">
              <a:spLocks/>
            </p:cNvSpPr>
            <p:nvPr/>
          </p:nvSpPr>
          <p:spPr>
            <a:xfrm>
              <a:off x="8531597" y="6596063"/>
              <a:ext cx="779091" cy="176212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i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700" i="1" dirty="0"/>
                <a:t>Mann+ [2016]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CEA3E12-EBDC-4060-970C-8A82E9E67FC1}"/>
              </a:ext>
            </a:extLst>
          </p:cNvPr>
          <p:cNvSpPr/>
          <p:nvPr/>
        </p:nvSpPr>
        <p:spPr>
          <a:xfrm>
            <a:off x="-1" y="3396343"/>
            <a:ext cx="8145711" cy="29478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22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BFBFBF"/>
      </a:hlink>
      <a:folHlink>
        <a:srgbClr val="BFBFB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4869</TotalTime>
  <Words>6007</Words>
  <Application>Microsoft Office PowerPoint</Application>
  <PresentationFormat>Widescreen</PresentationFormat>
  <Paragraphs>552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SimSun</vt:lpstr>
      <vt:lpstr>Arial</vt:lpstr>
      <vt:lpstr>Calibri</vt:lpstr>
      <vt:lpstr>Calibri Light</vt:lpstr>
      <vt:lpstr>Times New Roman</vt:lpstr>
      <vt:lpstr>Office Theme</vt:lpstr>
      <vt:lpstr>Open Questions in Radiation Belt Research</vt:lpstr>
      <vt:lpstr>Major gaps in our understanding of radiation belt phenomena</vt:lpstr>
      <vt:lpstr>Major gaps in our understanding of radiation belt phenomena</vt:lpstr>
      <vt:lpstr>Major gaps in our understanding of radiation belt phenomena</vt:lpstr>
      <vt:lpstr>Major gaps in our understanding of radiation belt phenomena</vt:lpstr>
      <vt:lpstr>Major gaps in our understanding of radiation belt phenomena</vt:lpstr>
      <vt:lpstr>Major gaps in our understanding of radiation belt phenomena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 1 Radial transport/diffusion vs local wave acceleration in enhancements</vt:lpstr>
      <vt:lpstr>Major gaps in our understanding of radiation belt phenomena</vt:lpstr>
      <vt:lpstr>Major Gap 2 Precipitation (e.g., via EMIC waves) vs magnetopause shadowing in dropouts</vt:lpstr>
      <vt:lpstr>Major Gap 2 Precipitation (e.g., via EMIC waves) vs magnetopause shadowing in dropouts</vt:lpstr>
      <vt:lpstr>Major Gap 2 Precipitation (e.g., via EMIC waves) vs magnetopause shadowing in dropouts</vt:lpstr>
      <vt:lpstr>Major Gap 2 Precipitation (e.g., via EMIC waves) vs magnetopause shadowing in dropouts</vt:lpstr>
      <vt:lpstr>Major Gap 2 Precipitation (e.g., via EMIC waves) vs magnetopause shadowing in dropouts</vt:lpstr>
      <vt:lpstr>Major Gap 2 Precipitation (e.g., via EMIC waves) vs magnetopause shadowing in dropouts</vt:lpstr>
      <vt:lpstr>Major Gap 2 Precipitation (e.g., via EMIC waves) vs magnetopause shadowing in dropouts</vt:lpstr>
      <vt:lpstr>Major Gap 2 Precipitation (e.g., via EMIC waves) vs magnetopause shadowing in dropouts</vt:lpstr>
      <vt:lpstr>Major Gap 2 Precipitation (e.g., via EMIC waves) vs magnetopause shadowing in dropouts</vt:lpstr>
      <vt:lpstr>Major gaps in our understanding of radiation belt phenomena</vt:lpstr>
      <vt:lpstr>Major gaps in our understanding of radiation belt phenomena</vt:lpstr>
      <vt:lpstr>Major gaps in our understanding of radiation belt phenomena</vt:lpstr>
      <vt:lpstr>Major gaps in our understanding of radiation belt phenomena</vt:lpstr>
      <vt:lpstr>Looking ahead</vt:lpstr>
      <vt:lpstr>Looking ahead Improve our radiation belt modeling capabilities</vt:lpstr>
      <vt:lpstr>Looking ahead Extreme radiation belt environments/space weather</vt:lpstr>
      <vt:lpstr>Looking ahead Radiation belt observations, post-Van Allen Probes</vt:lpstr>
      <vt:lpstr>Looking ahead Radiation belt cubesats</vt:lpstr>
      <vt:lpstr>Looking ahead New missions and instrumentation</vt:lpstr>
      <vt:lpstr>Thank you</vt:lpstr>
    </vt:vector>
  </TitlesOfParts>
  <Company>Aerospace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RB Open Questions</dc:title>
  <dc:creator>Seth G Claudepierre</dc:creator>
  <cp:lastModifiedBy>Seth G Claudepierre</cp:lastModifiedBy>
  <cp:revision>528</cp:revision>
  <dcterms:created xsi:type="dcterms:W3CDTF">2017-11-29T17:42:56Z</dcterms:created>
  <dcterms:modified xsi:type="dcterms:W3CDTF">2019-06-27T19:25:11Z</dcterms:modified>
</cp:coreProperties>
</file>